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53"/>
  </p:notesMasterIdLst>
  <p:handoutMasterIdLst>
    <p:handoutMasterId r:id="rId54"/>
  </p:handoutMasterIdLst>
  <p:sldIdLst>
    <p:sldId id="256" r:id="rId2"/>
    <p:sldId id="374" r:id="rId3"/>
    <p:sldId id="375" r:id="rId4"/>
    <p:sldId id="395" r:id="rId5"/>
    <p:sldId id="396" r:id="rId6"/>
    <p:sldId id="397" r:id="rId7"/>
    <p:sldId id="398" r:id="rId8"/>
    <p:sldId id="399" r:id="rId9"/>
    <p:sldId id="400" r:id="rId10"/>
    <p:sldId id="401" r:id="rId11"/>
    <p:sldId id="402" r:id="rId12"/>
    <p:sldId id="403" r:id="rId13"/>
    <p:sldId id="421" r:id="rId14"/>
    <p:sldId id="404" r:id="rId15"/>
    <p:sldId id="405" r:id="rId16"/>
    <p:sldId id="406" r:id="rId17"/>
    <p:sldId id="407" r:id="rId18"/>
    <p:sldId id="408" r:id="rId19"/>
    <p:sldId id="410" r:id="rId20"/>
    <p:sldId id="411" r:id="rId21"/>
    <p:sldId id="412" r:id="rId22"/>
    <p:sldId id="413" r:id="rId23"/>
    <p:sldId id="414" r:id="rId24"/>
    <p:sldId id="415" r:id="rId25"/>
    <p:sldId id="417" r:id="rId26"/>
    <p:sldId id="416" r:id="rId27"/>
    <p:sldId id="418" r:id="rId28"/>
    <p:sldId id="422" r:id="rId29"/>
    <p:sldId id="379" r:id="rId30"/>
    <p:sldId id="424" r:id="rId31"/>
    <p:sldId id="427" r:id="rId32"/>
    <p:sldId id="426" r:id="rId33"/>
    <p:sldId id="428" r:id="rId34"/>
    <p:sldId id="425" r:id="rId35"/>
    <p:sldId id="423" r:id="rId36"/>
    <p:sldId id="429" r:id="rId37"/>
    <p:sldId id="430" r:id="rId38"/>
    <p:sldId id="431" r:id="rId39"/>
    <p:sldId id="432" r:id="rId40"/>
    <p:sldId id="433" r:id="rId41"/>
    <p:sldId id="436" r:id="rId42"/>
    <p:sldId id="448" r:id="rId43"/>
    <p:sldId id="437" r:id="rId44"/>
    <p:sldId id="440" r:id="rId45"/>
    <p:sldId id="441" r:id="rId46"/>
    <p:sldId id="442" r:id="rId47"/>
    <p:sldId id="443" r:id="rId48"/>
    <p:sldId id="444" r:id="rId49"/>
    <p:sldId id="447" r:id="rId50"/>
    <p:sldId id="394" r:id="rId51"/>
    <p:sldId id="373" r:id="rId5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94660"/>
  </p:normalViewPr>
  <p:slideViewPr>
    <p:cSldViewPr>
      <p:cViewPr varScale="1">
        <p:scale>
          <a:sx n="112" d="100"/>
          <a:sy n="112" d="100"/>
        </p:scale>
        <p:origin x="-1824" y="-78"/>
      </p:cViewPr>
      <p:guideLst>
        <p:guide orient="horz" pos="2160"/>
        <p:guide pos="2880"/>
      </p:guideLst>
    </p:cSldViewPr>
  </p:slideViewPr>
  <p:notesTextViewPr>
    <p:cViewPr>
      <p:scale>
        <a:sx n="100" d="100"/>
        <a:sy n="100" d="100"/>
      </p:scale>
      <p:origin x="0" y="0"/>
    </p:cViewPr>
  </p:notesText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20/03/2014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3/20/2014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A5134C9-1C9D-47AB-8A02-B09A56C54F59}"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26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28</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29</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EE0F529-D9BD-4517-8FFB-53977AD41A6B}"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30</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31</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32</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33</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34</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35</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37</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38</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39</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40</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67E2A35-9E14-4081-8343-61B72524CE24}" type="slidenum">
              <a:rPr lang="en-CA" smtClean="0"/>
              <a:pPr>
                <a:defRPr/>
              </a:pPr>
              <a:t>4</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41</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42</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43</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44</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45</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46</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47</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48</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49</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C63ADA0-ED43-4D0B-9FA2-BEBDEEBD51D8}" type="slidenum">
              <a:rPr lang="en-CA" smtClean="0"/>
              <a:pPr>
                <a:defRPr/>
              </a:pPr>
              <a:t>50</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67E2A35-9E14-4081-8343-61B72524CE24}" type="slidenum">
              <a:rPr lang="en-CA" smtClean="0"/>
              <a:pPr>
                <a:defRPr/>
              </a:pPr>
              <a:t>5</a:t>
            </a:fld>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51</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67E2A35-9E14-4081-8343-61B72524CE24}"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67E2A35-9E14-4081-8343-61B72524CE24}"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err="1" smtClean="0">
                <a:ln>
                  <a:noFill/>
                </a:ln>
                <a:solidFill>
                  <a:schemeClr val="tx1">
                    <a:lumMod val="50000"/>
                    <a:lumOff val="50000"/>
                  </a:schemeClr>
                </a:solidFill>
                <a:effectLst/>
                <a:uLnTx/>
                <a:uFillTx/>
                <a:latin typeface="+mn-lt"/>
                <a:ea typeface="+mn-ea"/>
                <a:cs typeface="+mn-cs"/>
              </a:rPr>
              <a:t>Kruskal’s</a:t>
            </a: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 algorithm</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CA" dirty="0"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Kruskal’s algorithm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Let us give a weight to each of the edges</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2204864"/>
            <a:ext cx="4322439" cy="4035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288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First, we sort the edges based on weight</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542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75931" y="671691"/>
            <a:ext cx="813043" cy="6186309"/>
          </a:xfrm>
          <a:prstGeom prst="rect">
            <a:avLst/>
          </a:prstGeom>
          <a:noFill/>
        </p:spPr>
        <p:txBody>
          <a:bodyPr wrap="none" rtlCol="0">
            <a:spAutoFit/>
          </a:bodyPr>
          <a:lstStyle/>
          <a:p>
            <a:pPr algn="ctr"/>
            <a:r>
              <a:rPr lang="en-CA" dirty="0" smtClean="0"/>
              <a:t>{C, E}</a:t>
            </a:r>
          </a:p>
          <a:p>
            <a:pPr algn="ctr"/>
            <a:r>
              <a:rPr lang="en-CA" dirty="0" smtClean="0"/>
              <a:t>{H, I}</a:t>
            </a:r>
          </a:p>
          <a:p>
            <a:pPr algn="ctr"/>
            <a:r>
              <a:rPr lang="en-CA" dirty="0" smtClean="0"/>
              <a:t>{G, I}</a:t>
            </a:r>
          </a:p>
          <a:p>
            <a:pPr algn="ctr"/>
            <a:r>
              <a:rPr lang="en-CA" dirty="0" smtClean="0"/>
              <a:t>{F, G}</a:t>
            </a:r>
          </a:p>
          <a:p>
            <a:pPr algn="ctr"/>
            <a:r>
              <a:rPr lang="en-CA" dirty="0" smtClean="0"/>
              <a:t>{B, E}</a:t>
            </a:r>
          </a:p>
          <a:p>
            <a:pPr algn="ctr"/>
            <a:r>
              <a:rPr lang="en-CA" dirty="0" smtClean="0"/>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spTree>
    <p:extLst>
      <p:ext uri="{BB962C8B-B14F-4D97-AF65-F5344CB8AC3E}">
        <p14:creationId xmlns:p14="http://schemas.microsoft.com/office/powerpoint/2010/main" val="9707244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smtClean="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start by adding edge {C,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t>{H, I}</a:t>
            </a:r>
          </a:p>
          <a:p>
            <a:pPr algn="ctr"/>
            <a:r>
              <a:rPr lang="en-CA" dirty="0" smtClean="0"/>
              <a:t>{G, I}</a:t>
            </a:r>
          </a:p>
          <a:p>
            <a:pPr algn="ctr"/>
            <a:r>
              <a:rPr lang="en-CA" dirty="0" smtClean="0"/>
              <a:t>{F, G}</a:t>
            </a:r>
          </a:p>
          <a:p>
            <a:pPr algn="ctr"/>
            <a:r>
              <a:rPr lang="en-CA" dirty="0" smtClean="0"/>
              <a:t>{B, E}</a:t>
            </a:r>
          </a:p>
          <a:p>
            <a:pPr algn="ctr"/>
            <a:r>
              <a:rPr lang="en-CA" dirty="0" smtClean="0"/>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22" name="Picture 18"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7055578" y="87678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9535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add edge {H,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t>{G, I}</a:t>
            </a:r>
          </a:p>
          <a:p>
            <a:pPr algn="ctr"/>
            <a:r>
              <a:rPr lang="en-CA" dirty="0" smtClean="0"/>
              <a:t>{F, G}</a:t>
            </a:r>
          </a:p>
          <a:p>
            <a:pPr algn="ctr"/>
            <a:r>
              <a:rPr lang="en-CA" dirty="0" smtClean="0"/>
              <a:t>{B, E}</a:t>
            </a:r>
          </a:p>
          <a:p>
            <a:pPr algn="ctr"/>
            <a:r>
              <a:rPr lang="en-CA" dirty="0" smtClean="0"/>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21" name="Picture 33"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1533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0198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add edge {G,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t>{F, G}</a:t>
            </a:r>
          </a:p>
          <a:p>
            <a:pPr algn="ctr"/>
            <a:r>
              <a:rPr lang="en-CA" dirty="0" smtClean="0"/>
              <a:t>{B, E}</a:t>
            </a:r>
          </a:p>
          <a:p>
            <a:pPr algn="ctr"/>
            <a:r>
              <a:rPr lang="en-CA" dirty="0" smtClean="0"/>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5" name="Picture 3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42230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785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add edge {F, G}</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t>{B, E}</a:t>
            </a:r>
          </a:p>
          <a:p>
            <a:pPr algn="ctr"/>
            <a:r>
              <a:rPr lang="en-CA" dirty="0" smtClean="0"/>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5" name="Picture 31" descr="C:\Users\dwharder\Desktop\a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70318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31317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add edge {B,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5"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96741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5795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add edge {E, H}</a:t>
            </a:r>
          </a:p>
          <a:p>
            <a:pPr lvl="1"/>
            <a:r>
              <a:rPr lang="en-US" altLang="en-US" dirty="0" smtClean="0">
                <a:latin typeface="Arial" charset="0"/>
                <a:cs typeface="Arial" charset="0"/>
              </a:rPr>
              <a:t>This coalesces the two spanning sub-trees into one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546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try adding {B, C}, but it creates a cycle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5"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52442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0570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add edge {H, K}</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5" name="Picture 27" descr="C:\Users\dwharder\Desktop\a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79759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1400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topic covers Kruskal’s algorithm:</a:t>
            </a:r>
          </a:p>
          <a:p>
            <a:pPr lvl="1"/>
            <a:r>
              <a:rPr lang="en-US" altLang="en-US" dirty="0" smtClean="0">
                <a:latin typeface="Arial" charset="0"/>
                <a:cs typeface="Arial" charset="0"/>
              </a:rPr>
              <a:t>Finding a minimum spanning tree</a:t>
            </a:r>
          </a:p>
          <a:p>
            <a:pPr lvl="1"/>
            <a:r>
              <a:rPr lang="en-US" altLang="en-US" dirty="0" smtClean="0">
                <a:latin typeface="Arial" charset="0"/>
                <a:cs typeface="Arial" charset="0"/>
              </a:rPr>
              <a:t>The idea and the algorithm</a:t>
            </a:r>
          </a:p>
          <a:p>
            <a:pPr lvl="1"/>
            <a:r>
              <a:rPr lang="en-US" altLang="en-US" dirty="0" smtClean="0">
                <a:latin typeface="Arial" charset="0"/>
                <a:cs typeface="Arial" charset="0"/>
              </a:rPr>
              <a:t>An example</a:t>
            </a:r>
          </a:p>
          <a:p>
            <a:pPr lvl="1"/>
            <a:r>
              <a:rPr lang="en-US" altLang="en-US" dirty="0" smtClean="0">
                <a:latin typeface="Arial" charset="0"/>
                <a:cs typeface="Arial" charset="0"/>
              </a:rPr>
              <a:t>Using a disjoint set data structure</a:t>
            </a:r>
          </a:p>
        </p:txBody>
      </p:sp>
    </p:spTree>
    <p:extLst>
      <p:ext uri="{BB962C8B-B14F-4D97-AF65-F5344CB8AC3E}">
        <p14:creationId xmlns:p14="http://schemas.microsoft.com/office/powerpoint/2010/main" val="31611313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add edge {H, L}</a:t>
            </a:r>
          </a:p>
        </p:txBody>
      </p:sp>
      <p:pic>
        <p:nvPicPr>
          <p:cNvPr id="5" name="Picture 26" descr="C:\Users\dwharder\Desktop\a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cxnSp>
        <p:nvCxnSpPr>
          <p:cNvPr id="7" name="Straight Arrow Connector 6"/>
          <p:cNvCxnSpPr/>
          <p:nvPr/>
        </p:nvCxnSpPr>
        <p:spPr>
          <a:xfrm>
            <a:off x="7055578" y="306896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6724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add edge {D, E}</a:t>
            </a:r>
          </a:p>
        </p:txBody>
      </p:sp>
      <p:pic>
        <p:nvPicPr>
          <p:cNvPr id="5" name="Picture 25" descr="C:\Users\dwharder\Desktop\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cxnSp>
        <p:nvCxnSpPr>
          <p:cNvPr id="7" name="Straight Arrow Connector 6"/>
          <p:cNvCxnSpPr/>
          <p:nvPr/>
        </p:nvCxnSpPr>
        <p:spPr>
          <a:xfrm>
            <a:off x="7055578" y="334852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0483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try adding </a:t>
            </a:r>
            <a:r>
              <a:rPr lang="en-US" altLang="en-US" dirty="0" smtClean="0">
                <a:latin typeface="Arial" charset="0"/>
                <a:cs typeface="Arial" charset="0"/>
              </a:rPr>
              <a:t>{G, H}, </a:t>
            </a:r>
            <a:r>
              <a:rPr lang="en-US" altLang="en-US" dirty="0">
                <a:latin typeface="Arial" charset="0"/>
                <a:cs typeface="Arial" charset="0"/>
              </a:rPr>
              <a:t>but it creates a cycle</a:t>
            </a:r>
          </a:p>
        </p:txBody>
      </p:sp>
      <p:pic>
        <p:nvPicPr>
          <p:cNvPr id="5" name="Picture 24" descr="C:\Users\dwharder\Desktop\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cxnSp>
        <p:nvCxnSpPr>
          <p:cNvPr id="7" name="Straight Arrow Connector 6"/>
          <p:cNvCxnSpPr/>
          <p:nvPr/>
        </p:nvCxnSpPr>
        <p:spPr>
          <a:xfrm>
            <a:off x="7055578" y="362381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491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try adding </a:t>
            </a:r>
            <a:r>
              <a:rPr lang="en-US" altLang="en-US" dirty="0" smtClean="0">
                <a:latin typeface="Arial" charset="0"/>
                <a:cs typeface="Arial" charset="0"/>
              </a:rPr>
              <a:t>{I, K}, </a:t>
            </a:r>
            <a:r>
              <a:rPr lang="en-US" altLang="en-US" dirty="0">
                <a:latin typeface="Arial" charset="0"/>
                <a:cs typeface="Arial" charset="0"/>
              </a:rPr>
              <a:t>but it creates a cycle</a:t>
            </a:r>
          </a:p>
        </p:txBody>
      </p:sp>
      <p:pic>
        <p:nvPicPr>
          <p:cNvPr id="5" name="Picture 23"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solidFill>
                  <a:schemeClr val="bg1">
                    <a:lumMod val="85000"/>
                  </a:schemeClr>
                </a:solidFill>
              </a:rPr>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cxnSp>
        <p:nvCxnSpPr>
          <p:cNvPr id="7" name="Straight Arrow Connector 6"/>
          <p:cNvCxnSpPr/>
          <p:nvPr/>
        </p:nvCxnSpPr>
        <p:spPr>
          <a:xfrm>
            <a:off x="7055578" y="38949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2936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try adding </a:t>
            </a:r>
            <a:r>
              <a:rPr lang="en-US" altLang="en-US" dirty="0" smtClean="0">
                <a:latin typeface="Arial" charset="0"/>
                <a:cs typeface="Arial" charset="0"/>
              </a:rPr>
              <a:t>{B, D}, </a:t>
            </a:r>
            <a:r>
              <a:rPr lang="en-US" altLang="en-US" dirty="0">
                <a:latin typeface="Arial" charset="0"/>
                <a:cs typeface="Arial" charset="0"/>
              </a:rPr>
              <a:t>but it creates a cycle</a:t>
            </a:r>
          </a:p>
        </p:txBody>
      </p:sp>
      <p:pic>
        <p:nvPicPr>
          <p:cNvPr id="5" name="Picture 22" descr="C:\Users\dwharder\Desktop\a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solidFill>
                  <a:schemeClr val="bg1">
                    <a:lumMod val="85000"/>
                  </a:schemeClr>
                </a:solidFill>
              </a:rPr>
              <a:t>{G, H}</a:t>
            </a:r>
          </a:p>
          <a:p>
            <a:pPr algn="ctr"/>
            <a:r>
              <a:rPr lang="en-CA" dirty="0" smtClean="0">
                <a:solidFill>
                  <a:schemeClr val="bg1">
                    <a:lumMod val="85000"/>
                  </a:schemeClr>
                </a:solidFill>
              </a:rPr>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cxnSp>
        <p:nvCxnSpPr>
          <p:cNvPr id="7" name="Straight Arrow Connector 6"/>
          <p:cNvCxnSpPr/>
          <p:nvPr/>
        </p:nvCxnSpPr>
        <p:spPr>
          <a:xfrm>
            <a:off x="7055578" y="417448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9694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 name="Picture 21" descr="C:\Users\dwharder\Desktop\a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try adding </a:t>
            </a:r>
            <a:r>
              <a:rPr lang="en-US" altLang="en-US" dirty="0" smtClean="0">
                <a:latin typeface="Arial" charset="0"/>
                <a:cs typeface="Arial" charset="0"/>
              </a:rPr>
              <a:t>{D, F}, </a:t>
            </a:r>
            <a:r>
              <a:rPr lang="en-US" altLang="en-US" dirty="0">
                <a:latin typeface="Arial" charset="0"/>
                <a:cs typeface="Arial" charset="0"/>
              </a:rPr>
              <a:t>but it creates a cycle</a:t>
            </a:r>
          </a:p>
        </p:txBody>
      </p:sp>
      <p:sp>
        <p:nvSpPr>
          <p:cNvPr id="10" name="TextBox 9"/>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solidFill>
                  <a:schemeClr val="bg1">
                    <a:lumMod val="85000"/>
                  </a:schemeClr>
                </a:solidFill>
              </a:rPr>
              <a:t>{G, H}</a:t>
            </a:r>
          </a:p>
          <a:p>
            <a:pPr algn="ctr"/>
            <a:r>
              <a:rPr lang="en-CA" dirty="0" smtClean="0">
                <a:solidFill>
                  <a:schemeClr val="bg1">
                    <a:lumMod val="85000"/>
                  </a:schemeClr>
                </a:solidFill>
              </a:rPr>
              <a:t>{I, K}</a:t>
            </a:r>
          </a:p>
          <a:p>
            <a:pPr algn="ctr"/>
            <a:r>
              <a:rPr lang="en-CA" dirty="0" smtClean="0">
                <a:solidFill>
                  <a:schemeClr val="bg1">
                    <a:lumMod val="85000"/>
                  </a:schemeClr>
                </a:solidFill>
              </a:rPr>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cxnSp>
        <p:nvCxnSpPr>
          <p:cNvPr id="11" name="Straight Arrow Connector 10"/>
          <p:cNvCxnSpPr/>
          <p:nvPr/>
        </p:nvCxnSpPr>
        <p:spPr>
          <a:xfrm>
            <a:off x="7055578" y="443711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2424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try adding </a:t>
            </a:r>
            <a:r>
              <a:rPr lang="en-US" altLang="en-US" dirty="0" smtClean="0">
                <a:latin typeface="Arial" charset="0"/>
                <a:cs typeface="Arial" charset="0"/>
              </a:rPr>
              <a:t>{E, G}, </a:t>
            </a:r>
            <a:r>
              <a:rPr lang="en-US" altLang="en-US" dirty="0">
                <a:latin typeface="Arial" charset="0"/>
                <a:cs typeface="Arial" charset="0"/>
              </a:rPr>
              <a:t>but it creates a cycle</a:t>
            </a:r>
          </a:p>
        </p:txBody>
      </p:sp>
      <p:pic>
        <p:nvPicPr>
          <p:cNvPr id="5" name="Picture 20" descr="C:\Users\dwharder\Desktop\a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solidFill>
                  <a:schemeClr val="bg1">
                    <a:lumMod val="85000"/>
                  </a:schemeClr>
                </a:solidFill>
              </a:rPr>
              <a:t>{G, H}</a:t>
            </a:r>
          </a:p>
          <a:p>
            <a:pPr algn="ctr"/>
            <a:r>
              <a:rPr lang="en-CA" dirty="0" smtClean="0">
                <a:solidFill>
                  <a:schemeClr val="bg1">
                    <a:lumMod val="85000"/>
                  </a:schemeClr>
                </a:solidFill>
              </a:rPr>
              <a:t>{I, K}</a:t>
            </a:r>
          </a:p>
          <a:p>
            <a:pPr algn="ctr"/>
            <a:r>
              <a:rPr lang="en-CA" dirty="0" smtClean="0">
                <a:solidFill>
                  <a:schemeClr val="bg1">
                    <a:lumMod val="85000"/>
                  </a:schemeClr>
                </a:solidFill>
              </a:rPr>
              <a:t>{B, D}</a:t>
            </a:r>
          </a:p>
          <a:p>
            <a:pPr algn="ctr"/>
            <a:r>
              <a:rPr lang="en-CA" dirty="0" smtClean="0">
                <a:solidFill>
                  <a:schemeClr val="bg1">
                    <a:lumMod val="85000"/>
                  </a:schemeClr>
                </a:solidFill>
              </a:rPr>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cxnSp>
        <p:nvCxnSpPr>
          <p:cNvPr id="7" name="Straight Arrow Connector 6"/>
          <p:cNvCxnSpPr/>
          <p:nvPr/>
        </p:nvCxnSpPr>
        <p:spPr>
          <a:xfrm>
            <a:off x="7055578" y="471667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47359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By observation, we can still add edges {J, K} and {A, B}</a:t>
            </a:r>
          </a:p>
        </p:txBody>
      </p:sp>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solidFill>
                  <a:schemeClr val="bg1">
                    <a:lumMod val="85000"/>
                  </a:schemeClr>
                </a:solidFill>
              </a:rPr>
              <a:t>{G, H}</a:t>
            </a:r>
          </a:p>
          <a:p>
            <a:pPr algn="ctr"/>
            <a:r>
              <a:rPr lang="en-CA" dirty="0" smtClean="0">
                <a:solidFill>
                  <a:schemeClr val="bg1">
                    <a:lumMod val="85000"/>
                  </a:schemeClr>
                </a:solidFill>
              </a:rPr>
              <a:t>{I, K}</a:t>
            </a:r>
          </a:p>
          <a:p>
            <a:pPr algn="ctr"/>
            <a:r>
              <a:rPr lang="en-CA" dirty="0" smtClean="0">
                <a:solidFill>
                  <a:schemeClr val="bg1">
                    <a:lumMod val="85000"/>
                  </a:schemeClr>
                </a:solidFill>
              </a:rPr>
              <a:t>{B, D}</a:t>
            </a:r>
          </a:p>
          <a:p>
            <a:pPr algn="ctr"/>
            <a:r>
              <a:rPr lang="en-CA" dirty="0" smtClean="0">
                <a:solidFill>
                  <a:schemeClr val="bg1">
                    <a:lumMod val="85000"/>
                  </a:schemeClr>
                </a:solidFill>
              </a:rPr>
              <a:t>{D, F}</a:t>
            </a:r>
          </a:p>
          <a:p>
            <a:pPr algn="ctr"/>
            <a:r>
              <a:rPr lang="en-CA" dirty="0" smtClean="0">
                <a:solidFill>
                  <a:schemeClr val="bg1">
                    <a:lumMod val="85000"/>
                  </a:schemeClr>
                </a:solidFill>
              </a:rPr>
              <a:t>{E, G}</a:t>
            </a:r>
          </a:p>
          <a:p>
            <a:pPr algn="ctr"/>
            <a:r>
              <a:rPr lang="en-CA" dirty="0" smtClean="0">
                <a:solidFill>
                  <a:schemeClr val="bg1">
                    <a:lumMod val="85000"/>
                  </a:schemeClr>
                </a:solidFill>
              </a:rPr>
              <a:t>{K, L}</a:t>
            </a:r>
          </a:p>
          <a:p>
            <a:pPr algn="ctr"/>
            <a:r>
              <a:rPr lang="en-CA" dirty="0" smtClean="0">
                <a:solidFill>
                  <a:srgbClr val="FF0000"/>
                </a:solidFill>
              </a:rPr>
              <a:t>{J, K}</a:t>
            </a:r>
          </a:p>
          <a:p>
            <a:pPr algn="ctr"/>
            <a:r>
              <a:rPr lang="en-CA" dirty="0" smtClean="0">
                <a:solidFill>
                  <a:schemeClr val="bg1">
                    <a:lumMod val="85000"/>
                  </a:schemeClr>
                </a:solidFill>
              </a:rPr>
              <a:t>{J, I}</a:t>
            </a:r>
          </a:p>
          <a:p>
            <a:pPr algn="ctr"/>
            <a:r>
              <a:rPr lang="en-CA" dirty="0" smtClean="0">
                <a:solidFill>
                  <a:schemeClr val="bg1">
                    <a:lumMod val="85000"/>
                  </a:schemeClr>
                </a:solidFill>
              </a:rPr>
              <a:t>{J, G}</a:t>
            </a:r>
          </a:p>
          <a:p>
            <a:pPr algn="ctr"/>
            <a:r>
              <a:rPr lang="en-CA" dirty="0" smtClean="0">
                <a:solidFill>
                  <a:srgbClr val="FF0000"/>
                </a:solidFill>
              </a:rPr>
              <a:t>{A, B}</a:t>
            </a:r>
          </a:p>
          <a:p>
            <a:pPr algn="ctr"/>
            <a:r>
              <a:rPr lang="en-CA" dirty="0" smtClean="0"/>
              <a:t>{A, D}</a:t>
            </a:r>
          </a:p>
          <a:p>
            <a:pPr algn="ctr"/>
            <a:r>
              <a:rPr lang="en-CA" dirty="0" smtClean="0"/>
              <a:t>{E, F}</a:t>
            </a:r>
            <a:endParaRPr lang="en-CA" dirty="0"/>
          </a:p>
        </p:txBody>
      </p:sp>
      <p:cxnSp>
        <p:nvCxnSpPr>
          <p:cNvPr id="6" name="Straight Arrow Connector 5"/>
          <p:cNvCxnSpPr/>
          <p:nvPr/>
        </p:nvCxnSpPr>
        <p:spPr>
          <a:xfrm>
            <a:off x="7055578" y="498777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7055987" y="5267874"/>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56396" y="554559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56805" y="582331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5578" y="526306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53225" y="609329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01368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Having added {A, B}, we now have 11 edges</a:t>
            </a:r>
          </a:p>
          <a:p>
            <a:pPr lvl="1"/>
            <a:r>
              <a:rPr lang="en-US" altLang="en-US" dirty="0" smtClean="0">
                <a:latin typeface="Arial" charset="0"/>
                <a:cs typeface="Arial" charset="0"/>
              </a:rPr>
              <a:t>We terminate the loop</a:t>
            </a:r>
          </a:p>
          <a:p>
            <a:pPr lvl="1"/>
            <a:r>
              <a:rPr lang="en-US" altLang="en-US" dirty="0" smtClean="0">
                <a:latin typeface="Arial" charset="0"/>
                <a:cs typeface="Arial" charset="0"/>
              </a:rPr>
              <a:t>We have our minimum spanning tree</a:t>
            </a:r>
          </a:p>
        </p:txBody>
      </p:sp>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solidFill>
                  <a:schemeClr val="bg1">
                    <a:lumMod val="85000"/>
                  </a:schemeClr>
                </a:solidFill>
              </a:rPr>
              <a:t>{G, H}</a:t>
            </a:r>
          </a:p>
          <a:p>
            <a:pPr algn="ctr"/>
            <a:r>
              <a:rPr lang="en-CA" dirty="0" smtClean="0">
                <a:solidFill>
                  <a:schemeClr val="bg1">
                    <a:lumMod val="85000"/>
                  </a:schemeClr>
                </a:solidFill>
              </a:rPr>
              <a:t>{I, K}</a:t>
            </a:r>
          </a:p>
          <a:p>
            <a:pPr algn="ctr"/>
            <a:r>
              <a:rPr lang="en-CA" dirty="0" smtClean="0">
                <a:solidFill>
                  <a:schemeClr val="bg1">
                    <a:lumMod val="85000"/>
                  </a:schemeClr>
                </a:solidFill>
              </a:rPr>
              <a:t>{B, D}</a:t>
            </a:r>
          </a:p>
          <a:p>
            <a:pPr algn="ctr"/>
            <a:r>
              <a:rPr lang="en-CA" dirty="0" smtClean="0">
                <a:solidFill>
                  <a:schemeClr val="bg1">
                    <a:lumMod val="85000"/>
                  </a:schemeClr>
                </a:solidFill>
              </a:rPr>
              <a:t>{D, F}</a:t>
            </a:r>
          </a:p>
          <a:p>
            <a:pPr algn="ctr"/>
            <a:r>
              <a:rPr lang="en-CA" dirty="0" smtClean="0">
                <a:solidFill>
                  <a:schemeClr val="bg1">
                    <a:lumMod val="85000"/>
                  </a:schemeClr>
                </a:solidFill>
              </a:rPr>
              <a:t>{E, G}</a:t>
            </a:r>
          </a:p>
          <a:p>
            <a:pPr algn="ctr"/>
            <a:r>
              <a:rPr lang="en-CA" dirty="0" smtClean="0">
                <a:solidFill>
                  <a:schemeClr val="bg1">
                    <a:lumMod val="85000"/>
                  </a:schemeClr>
                </a:solidFill>
              </a:rPr>
              <a:t>{K, L}</a:t>
            </a:r>
          </a:p>
          <a:p>
            <a:pPr algn="ctr"/>
            <a:r>
              <a:rPr lang="en-CA" dirty="0" smtClean="0">
                <a:solidFill>
                  <a:srgbClr val="FF0000"/>
                </a:solidFill>
              </a:rPr>
              <a:t>{J, K}</a:t>
            </a:r>
          </a:p>
          <a:p>
            <a:pPr algn="ctr"/>
            <a:r>
              <a:rPr lang="en-CA" dirty="0" smtClean="0">
                <a:solidFill>
                  <a:schemeClr val="bg1">
                    <a:lumMod val="85000"/>
                  </a:schemeClr>
                </a:solidFill>
              </a:rPr>
              <a:t>{J, I}</a:t>
            </a:r>
          </a:p>
          <a:p>
            <a:pPr algn="ctr"/>
            <a:r>
              <a:rPr lang="en-CA" dirty="0" smtClean="0">
                <a:solidFill>
                  <a:schemeClr val="bg1">
                    <a:lumMod val="85000"/>
                  </a:schemeClr>
                </a:solidFill>
              </a:rPr>
              <a:t>{J, G}</a:t>
            </a:r>
          </a:p>
          <a:p>
            <a:pPr algn="ctr"/>
            <a:r>
              <a:rPr lang="en-CA" dirty="0" smtClean="0">
                <a:solidFill>
                  <a:srgbClr val="FF0000"/>
                </a:solidFill>
              </a:rPr>
              <a:t>{A, B}</a:t>
            </a:r>
          </a:p>
          <a:p>
            <a:pPr algn="ctr"/>
            <a:r>
              <a:rPr lang="en-CA" dirty="0" smtClean="0"/>
              <a:t>{A, D}</a:t>
            </a:r>
          </a:p>
          <a:p>
            <a:pPr algn="ctr"/>
            <a:r>
              <a:rPr lang="en-CA" dirty="0" smtClean="0"/>
              <a:t>{E, F}</a:t>
            </a:r>
            <a:endParaRPr lang="en-CA" dirty="0"/>
          </a:p>
        </p:txBody>
      </p:sp>
    </p:spTree>
    <p:extLst>
      <p:ext uri="{BB962C8B-B14F-4D97-AF65-F5344CB8AC3E}">
        <p14:creationId xmlns:p14="http://schemas.microsoft.com/office/powerpoint/2010/main" val="38605475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smtClean="0">
                <a:latin typeface="Arial" charset="0"/>
                <a:cs typeface="Arial" charset="0"/>
              </a:rPr>
              <a:t>Analysis</a:t>
            </a:r>
          </a:p>
        </p:txBody>
      </p:sp>
      <p:sp>
        <p:nvSpPr>
          <p:cNvPr id="1024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Implementation</a:t>
            </a:r>
          </a:p>
          <a:p>
            <a:pPr lvl="1"/>
            <a:r>
              <a:rPr lang="en-US" altLang="en-US" dirty="0" smtClean="0">
                <a:latin typeface="Arial" charset="0"/>
                <a:cs typeface="Arial" charset="0"/>
              </a:rPr>
              <a:t>We would store the edges and their weights in an array</a:t>
            </a:r>
          </a:p>
          <a:p>
            <a:pPr lvl="1"/>
            <a:r>
              <a:rPr lang="en-US" altLang="en-US" dirty="0" smtClean="0">
                <a:latin typeface="Arial" charset="0"/>
                <a:cs typeface="Arial" charset="0"/>
              </a:rPr>
              <a:t>We would sort the edges using either quicksort or some distribution sort</a:t>
            </a:r>
          </a:p>
          <a:p>
            <a:pPr lvl="1"/>
            <a:r>
              <a:rPr lang="en-US" altLang="en-US" dirty="0" smtClean="0">
                <a:latin typeface="Arial" charset="0"/>
                <a:cs typeface="Arial" charset="0"/>
              </a:rPr>
              <a:t>To determine if a cycle is created, we could perform a traversal</a:t>
            </a:r>
          </a:p>
          <a:p>
            <a:pPr lvl="2"/>
            <a:r>
              <a:rPr lang="en-US" altLang="en-US" dirty="0" smtClean="0">
                <a:latin typeface="Arial" charset="0"/>
                <a:cs typeface="Arial" charset="0"/>
              </a:rPr>
              <a:t>A run-time of </a:t>
            </a:r>
            <a:r>
              <a:rPr lang="en-US" altLang="en-US" dirty="0" smtClean="0">
                <a:latin typeface="Symbol" panose="05050102010706020507" pitchFamily="18" charset="2"/>
                <a:cs typeface="Times New Roman" panose="02020603050405020304" pitchFamily="18" charset="0"/>
              </a:rPr>
              <a:t>O</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a:t>
            </a:r>
          </a:p>
          <a:p>
            <a:pPr lvl="1"/>
            <a:r>
              <a:rPr lang="en-US" altLang="en-US" dirty="0" smtClean="0">
                <a:latin typeface="Arial" charset="0"/>
                <a:cs typeface="Arial" charset="0"/>
              </a:rPr>
              <a:t>Consequently, the run-time would be </a:t>
            </a:r>
            <a:r>
              <a:rPr lang="en-US" altLang="en-US" dirty="0">
                <a:latin typeface="Symbol" panose="05050102010706020507" pitchFamily="18" charset="2"/>
                <a:cs typeface="Times New Roman" panose="02020603050405020304" pitchFamily="18" charset="0"/>
              </a:rPr>
              <a:t>O</a:t>
            </a:r>
            <a:r>
              <a:rPr lang="en-US" altLang="en-US" dirty="0" smtClean="0">
                <a:latin typeface="Times New Roman" panose="02020603050405020304" pitchFamily="18" charset="0"/>
                <a:cs typeface="Times New Roman" panose="02020603050405020304" pitchFamily="18" charset="0"/>
              </a:rPr>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ln</a:t>
            </a:r>
            <a:r>
              <a:rPr lang="en-US" altLang="en-US" dirty="0" smtClean="0">
                <a:latin typeface="Times New Roman" panose="02020603050405020304" pitchFamily="18" charset="0"/>
                <a:cs typeface="Times New Roman" panose="02020603050405020304" pitchFamily="18" charset="0"/>
              </a:rPr>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smtClean="0">
                <a:latin typeface="Times New Roman" panose="02020603050405020304" pitchFamily="18" charset="0"/>
                <a:cs typeface="Times New Roman" panose="02020603050405020304" pitchFamily="18" charset="0"/>
              </a:rPr>
              <a:t>|) + |</a:t>
            </a:r>
            <a:r>
              <a:rPr lang="en-US" altLang="en-US" i="1" dirty="0" smtClean="0">
                <a:latin typeface="Times New Roman" panose="02020603050405020304" pitchFamily="18" charset="0"/>
                <a:cs typeface="Times New Roman" panose="02020603050405020304" pitchFamily="18" charset="0"/>
              </a:rPr>
              <a:t>E</a:t>
            </a:r>
            <a:r>
              <a:rPr lang="en-US" altLang="en-US" dirty="0" smtClean="0">
                <a:latin typeface="Times New Roman" panose="02020603050405020304" pitchFamily="18" charset="0"/>
                <a:cs typeface="Times New Roman" panose="02020603050405020304" pitchFamily="18" charset="0"/>
              </a:rPr>
              <a:t>|</a:t>
            </a:r>
            <a:r>
              <a:rPr lang="en-CA" dirty="0"/>
              <a:t>·</a:t>
            </a:r>
            <a:r>
              <a:rPr lang="en-US" altLang="en-US" dirty="0" smtClean="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a:t>
            </a:r>
          </a:p>
          <a:p>
            <a:pPr lvl="1"/>
            <a:r>
              <a:rPr lang="en-US" altLang="en-US" dirty="0">
                <a:latin typeface="Arial" charset="0"/>
                <a:cs typeface="Arial" charset="0"/>
              </a:rPr>
              <a:t>However,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O(|</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a:t>
            </a:r>
            <a:r>
              <a:rPr lang="en-US" altLang="en-US" dirty="0">
                <a:latin typeface="Arial" charset="0"/>
                <a:cs typeface="Arial" charset="0"/>
              </a:rPr>
              <a:t>, so </a:t>
            </a:r>
            <a:r>
              <a:rPr lang="en-US" altLang="en-US" dirty="0" err="1">
                <a:latin typeface="Times New Roman" panose="02020603050405020304" pitchFamily="18" charset="0"/>
                <a:cs typeface="Times New Roman" panose="02020603050405020304" pitchFamily="18" charset="0"/>
              </a:rPr>
              <a:t>ln</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O(</a:t>
            </a:r>
            <a:r>
              <a:rPr lang="en-US" altLang="en-US" dirty="0" err="1">
                <a:latin typeface="Times New Roman" panose="02020603050405020304" pitchFamily="18" charset="0"/>
                <a:cs typeface="Times New Roman" panose="02020603050405020304" pitchFamily="18" charset="0"/>
              </a:rPr>
              <a:t>ln</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 O(2 </a:t>
            </a:r>
            <a:r>
              <a:rPr lang="en-US" altLang="en-US" dirty="0" err="1">
                <a:latin typeface="Times New Roman" panose="02020603050405020304" pitchFamily="18" charset="0"/>
                <a:cs typeface="Times New Roman" panose="02020603050405020304" pitchFamily="18" charset="0"/>
              </a:rPr>
              <a:t>ln</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O(</a:t>
            </a:r>
            <a:r>
              <a:rPr lang="en-US" altLang="en-US" dirty="0" err="1">
                <a:latin typeface="Times New Roman" panose="02020603050405020304" pitchFamily="18" charset="0"/>
                <a:cs typeface="Times New Roman" panose="02020603050405020304" pitchFamily="18" charset="0"/>
              </a:rPr>
              <a:t>ln</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pPr lvl="1"/>
            <a:r>
              <a:rPr lang="en-US" altLang="en-US" dirty="0">
                <a:latin typeface="Arial" charset="0"/>
                <a:cs typeface="Arial" charset="0"/>
              </a:rPr>
              <a:t>Consequently, the run-time would be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ln</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smtClean="0">
                <a:latin typeface="Times New Roman" panose="02020603050405020304" pitchFamily="18" charset="0"/>
                <a:cs typeface="Times New Roman" panose="02020603050405020304" pitchFamily="18" charset="0"/>
              </a:rPr>
              <a:t>|</a:t>
            </a:r>
            <a:r>
              <a:rPr lang="en-CA" dirty="0"/>
              <a:t>·</a:t>
            </a:r>
            <a:r>
              <a:rPr lang="en-US" altLang="en-US" dirty="0" smtClean="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a:t>
            </a:r>
          </a:p>
          <a:p>
            <a:pPr lvl="1"/>
            <a:endParaRPr lang="en-US" altLang="en-US" dirty="0">
              <a:latin typeface="Times New Roman" panose="02020603050405020304" pitchFamily="18" charset="0"/>
              <a:cs typeface="Times New Roman" panose="02020603050405020304" pitchFamily="18" charset="0"/>
            </a:endParaRPr>
          </a:p>
          <a:p>
            <a:pPr>
              <a:buNone/>
            </a:pPr>
            <a:r>
              <a:rPr lang="en-US" altLang="en-US" dirty="0" smtClean="0">
                <a:latin typeface="Arial" charset="0"/>
                <a:cs typeface="Arial" charset="0"/>
              </a:rPr>
              <a:t>	The critical operation </a:t>
            </a:r>
            <a:r>
              <a:rPr lang="en-US" altLang="en-US" dirty="0">
                <a:latin typeface="Arial" charset="0"/>
                <a:cs typeface="Arial" charset="0"/>
              </a:rPr>
              <a:t>is determining if two vertices are connected</a:t>
            </a:r>
          </a:p>
          <a:p>
            <a:pPr lvl="1"/>
            <a:endParaRPr lang="en-US" altLang="en-US" dirty="0">
              <a:latin typeface="Arial" charset="0"/>
              <a:cs typeface="Arial" charset="0"/>
            </a:endParaRPr>
          </a:p>
          <a:p>
            <a:pPr marL="355600" indent="-355600">
              <a:buNone/>
            </a:pPr>
            <a:r>
              <a:rPr lang="en-US" altLang="en-US" dirty="0">
                <a:latin typeface="Arial" charset="0"/>
                <a:cs typeface="Arial" charset="0"/>
              </a:rPr>
              <a:t>	</a:t>
            </a:r>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Times New Roman" panose="02020603050405020304" pitchFamily="18" charset="0"/>
              <a:cs typeface="Times New Roman" panose="02020603050405020304" pitchFamily="18" charset="0"/>
            </a:endParaRPr>
          </a:p>
          <a:p>
            <a:pPr lvl="1"/>
            <a:endParaRPr lang="en-US" altLang="en-US" dirty="0" smtClean="0">
              <a:latin typeface="Arial" charset="0"/>
              <a:cs typeface="Arial" charset="0"/>
            </a:endParaRPr>
          </a:p>
        </p:txBody>
      </p:sp>
    </p:spTree>
    <p:extLst>
      <p:ext uri="{BB962C8B-B14F-4D97-AF65-F5344CB8AC3E}">
        <p14:creationId xmlns:p14="http://schemas.microsoft.com/office/powerpoint/2010/main" val="39895880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smtClean="0">
                <a:latin typeface="Arial" charset="0"/>
                <a:cs typeface="Arial" charset="0"/>
              </a:rPr>
              <a:t>Kruskal’s Algorithm</a:t>
            </a:r>
          </a:p>
        </p:txBody>
      </p:sp>
      <p:sp>
        <p:nvSpPr>
          <p:cNvPr id="614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Kruskal’s algorithm sorts the edges by weight and goes through the edges from least weight to greatest weight adding the edges to an empty graph so long as the addition does not create a cycle</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The halting point is:</a:t>
            </a:r>
          </a:p>
          <a:p>
            <a:pPr lvl="1"/>
            <a:r>
              <a:rPr lang="en-US" altLang="en-US" dirty="0" smtClean="0">
                <a:latin typeface="Arial" charset="0"/>
                <a:cs typeface="Arial" charset="0"/>
              </a:rPr>
              <a:t>When </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V</a:t>
            </a:r>
            <a:r>
              <a:rPr lang="en-US" altLang="en-US" dirty="0" smtClean="0">
                <a:latin typeface="Times New Roman" pitchFamily="18" charset="0"/>
                <a:cs typeface="Times New Roman" pitchFamily="18" charset="0"/>
              </a:rPr>
              <a:t>| – 1</a:t>
            </a:r>
            <a:r>
              <a:rPr lang="en-US" altLang="en-US" dirty="0" smtClean="0">
                <a:latin typeface="Arial" charset="0"/>
                <a:cs typeface="Arial" charset="0"/>
              </a:rPr>
              <a:t> edges have been added</a:t>
            </a:r>
          </a:p>
          <a:p>
            <a:pPr lvl="2"/>
            <a:r>
              <a:rPr lang="en-US" altLang="en-US" dirty="0" smtClean="0">
                <a:latin typeface="Arial" charset="0"/>
                <a:cs typeface="Arial" charset="0"/>
              </a:rPr>
              <a:t>In this case we have  a minimum spanning tree</a:t>
            </a:r>
          </a:p>
          <a:p>
            <a:pPr lvl="1"/>
            <a:r>
              <a:rPr lang="en-US" altLang="en-US" dirty="0" smtClean="0">
                <a:latin typeface="Arial" charset="0"/>
                <a:cs typeface="Arial" charset="0"/>
              </a:rPr>
              <a:t>We have gone through all edges, in which case, we have a forest of minimum spanning trees on all connected sub-graphs</a:t>
            </a:r>
          </a:p>
        </p:txBody>
      </p:sp>
    </p:spTree>
    <p:extLst>
      <p:ext uri="{BB962C8B-B14F-4D97-AF65-F5344CB8AC3E}">
        <p14:creationId xmlns:p14="http://schemas.microsoft.com/office/powerpoint/2010/main" val="16191137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smtClean="0">
                <a:latin typeface="Arial" charset="0"/>
                <a:cs typeface="Arial" charset="0"/>
              </a:rPr>
              <a:t>Analysis</a:t>
            </a:r>
          </a:p>
        </p:txBody>
      </p:sp>
      <p:sp>
        <p:nvSpPr>
          <p:cNvPr id="1024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Instead, we could use disjoint sets</a:t>
            </a:r>
          </a:p>
          <a:p>
            <a:pPr lvl="1"/>
            <a:r>
              <a:rPr lang="en-US" altLang="en-US" dirty="0">
                <a:latin typeface="Arial" charset="0"/>
                <a:cs typeface="Arial" charset="0"/>
              </a:rPr>
              <a:t>Consider edges in the same connected sub-graph as forming a </a:t>
            </a:r>
            <a:r>
              <a:rPr lang="en-US" altLang="en-US" dirty="0" smtClean="0">
                <a:latin typeface="Arial" charset="0"/>
                <a:cs typeface="Arial" charset="0"/>
              </a:rPr>
              <a:t>set</a:t>
            </a:r>
          </a:p>
        </p:txBody>
      </p:sp>
      <p:pic>
        <p:nvPicPr>
          <p:cNvPr id="4"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707740"/>
            <a:ext cx="2262222" cy="369332"/>
          </a:xfrm>
          <a:prstGeom prst="rect">
            <a:avLst/>
          </a:prstGeom>
          <a:noFill/>
        </p:spPr>
        <p:txBody>
          <a:bodyPr wrap="none" rtlCol="0">
            <a:spAutoFit/>
          </a:bodyPr>
          <a:lstStyle/>
          <a:p>
            <a:r>
              <a:rPr lang="en-CA" dirty="0" smtClean="0"/>
              <a:t>{B, C, E}, {F, G, H, I}</a:t>
            </a:r>
            <a:endParaRPr lang="en-CA" dirty="0"/>
          </a:p>
        </p:txBody>
      </p:sp>
    </p:spTree>
    <p:extLst>
      <p:ext uri="{BB962C8B-B14F-4D97-AF65-F5344CB8AC3E}">
        <p14:creationId xmlns:p14="http://schemas.microsoft.com/office/powerpoint/2010/main" val="7371336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smtClean="0">
                <a:latin typeface="Arial" charset="0"/>
                <a:cs typeface="Arial" charset="0"/>
              </a:rPr>
              <a:t>Analysis</a:t>
            </a:r>
          </a:p>
        </p:txBody>
      </p:sp>
      <p:sp>
        <p:nvSpPr>
          <p:cNvPr id="10243" name="Rectangle 3"/>
          <p:cNvSpPr>
            <a:spLocks noGrp="1" noChangeArrowheads="1"/>
          </p:cNvSpPr>
          <p:nvPr>
            <p:ph type="body" idx="1"/>
          </p:nvPr>
        </p:nvSpPr>
        <p:spPr/>
        <p:txBody>
          <a:bodyPr/>
          <a:lstStyle/>
          <a:p>
            <a:pPr>
              <a:buNone/>
            </a:pPr>
            <a:r>
              <a:rPr lang="en-US" altLang="en-US" dirty="0" smtClean="0">
                <a:latin typeface="Arial" charset="0"/>
                <a:cs typeface="Arial" charset="0"/>
              </a:rPr>
              <a:t>	Instead, we could use </a:t>
            </a:r>
            <a:r>
              <a:rPr lang="en-US" altLang="en-US" dirty="0">
                <a:latin typeface="Arial" charset="0"/>
                <a:cs typeface="Arial" charset="0"/>
              </a:rPr>
              <a:t>disjoint sets</a:t>
            </a:r>
          </a:p>
          <a:p>
            <a:pPr lvl="1"/>
            <a:r>
              <a:rPr lang="en-US" altLang="en-US" dirty="0" smtClean="0">
                <a:latin typeface="Arial" charset="0"/>
                <a:cs typeface="Arial" charset="0"/>
              </a:rPr>
              <a:t>Consider </a:t>
            </a:r>
            <a:r>
              <a:rPr lang="en-US" altLang="en-US" dirty="0">
                <a:latin typeface="Arial" charset="0"/>
                <a:cs typeface="Arial" charset="0"/>
              </a:rPr>
              <a:t>edges in the same connected sub-graph as forming a </a:t>
            </a:r>
            <a:r>
              <a:rPr lang="en-US" altLang="en-US" dirty="0" smtClean="0">
                <a:latin typeface="Arial" charset="0"/>
                <a:cs typeface="Arial" charset="0"/>
              </a:rPr>
              <a:t>set</a:t>
            </a:r>
          </a:p>
          <a:p>
            <a:pPr lvl="1"/>
            <a:r>
              <a:rPr lang="en-US" altLang="en-US" dirty="0" smtClean="0">
                <a:latin typeface="Arial" charset="0"/>
                <a:cs typeface="Arial" charset="0"/>
              </a:rPr>
              <a:t>If the vertices of the next edge are in different sets, take the union of the two sets</a:t>
            </a:r>
          </a:p>
        </p:txBody>
      </p:sp>
      <p:pic>
        <p:nvPicPr>
          <p:cNvPr id="4"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707740"/>
            <a:ext cx="2262222" cy="369332"/>
          </a:xfrm>
          <a:prstGeom prst="rect">
            <a:avLst/>
          </a:prstGeom>
          <a:noFill/>
        </p:spPr>
        <p:txBody>
          <a:bodyPr wrap="none" rtlCol="0">
            <a:spAutoFit/>
          </a:bodyPr>
          <a:lstStyle/>
          <a:p>
            <a:r>
              <a:rPr lang="en-CA" dirty="0" smtClean="0"/>
              <a:t>{B, C, </a:t>
            </a:r>
            <a:r>
              <a:rPr lang="en-CA" dirty="0" smtClean="0">
                <a:solidFill>
                  <a:srgbClr val="FF0000"/>
                </a:solidFill>
              </a:rPr>
              <a:t>E</a:t>
            </a:r>
            <a:r>
              <a:rPr lang="en-CA" dirty="0" smtClean="0"/>
              <a:t>}, {F, G, </a:t>
            </a:r>
            <a:r>
              <a:rPr lang="en-CA" dirty="0" smtClean="0">
                <a:solidFill>
                  <a:srgbClr val="FF0000"/>
                </a:solidFill>
              </a:rPr>
              <a:t>H</a:t>
            </a:r>
            <a:r>
              <a:rPr lang="en-CA" dirty="0" smtClean="0"/>
              <a:t>, I}</a:t>
            </a:r>
            <a:endParaRPr lang="en-CA" dirty="0"/>
          </a:p>
        </p:txBody>
      </p:sp>
      <p:sp>
        <p:nvSpPr>
          <p:cNvPr id="6" name="TextBox 5"/>
          <p:cNvSpPr txBox="1"/>
          <p:nvPr/>
        </p:nvSpPr>
        <p:spPr>
          <a:xfrm>
            <a:off x="107504" y="3275692"/>
            <a:ext cx="1967205" cy="369332"/>
          </a:xfrm>
          <a:prstGeom prst="rect">
            <a:avLst/>
          </a:prstGeom>
          <a:noFill/>
        </p:spPr>
        <p:txBody>
          <a:bodyPr wrap="none" rtlCol="0">
            <a:spAutoFit/>
          </a:bodyPr>
          <a:lstStyle/>
          <a:p>
            <a:r>
              <a:rPr lang="en-CA" dirty="0" smtClean="0"/>
              <a:t>Add edge (E, H)?</a:t>
            </a:r>
            <a:endParaRPr lang="en-CA" dirty="0"/>
          </a:p>
        </p:txBody>
      </p:sp>
    </p:spTree>
    <p:extLst>
      <p:ext uri="{BB962C8B-B14F-4D97-AF65-F5344CB8AC3E}">
        <p14:creationId xmlns:p14="http://schemas.microsoft.com/office/powerpoint/2010/main" val="2608987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p:cNvSpPr>
            <a:spLocks noGrp="1" noChangeArrowheads="1"/>
          </p:cNvSpPr>
          <p:nvPr>
            <p:ph type="title"/>
          </p:nvPr>
        </p:nvSpPr>
        <p:spPr/>
        <p:txBody>
          <a:bodyPr/>
          <a:lstStyle/>
          <a:p>
            <a:r>
              <a:rPr lang="en-US" altLang="en-US" dirty="0" smtClean="0">
                <a:latin typeface="Arial" charset="0"/>
                <a:cs typeface="Arial" charset="0"/>
              </a:rPr>
              <a:t>Analysis</a:t>
            </a:r>
          </a:p>
        </p:txBody>
      </p:sp>
      <p:sp>
        <p:nvSpPr>
          <p:cNvPr id="10243" name="Rectangle 3"/>
          <p:cNvSpPr>
            <a:spLocks noGrp="1" noChangeArrowheads="1"/>
          </p:cNvSpPr>
          <p:nvPr>
            <p:ph type="body" idx="1"/>
          </p:nvPr>
        </p:nvSpPr>
        <p:spPr/>
        <p:txBody>
          <a:bodyPr/>
          <a:lstStyle/>
          <a:p>
            <a:pPr>
              <a:buNone/>
            </a:pPr>
            <a:r>
              <a:rPr lang="en-US" altLang="en-US" dirty="0" smtClean="0">
                <a:latin typeface="Arial" charset="0"/>
                <a:cs typeface="Arial" charset="0"/>
              </a:rPr>
              <a:t>	Instead, we could use </a:t>
            </a:r>
            <a:r>
              <a:rPr lang="en-US" altLang="en-US" dirty="0">
                <a:latin typeface="Arial" charset="0"/>
                <a:cs typeface="Arial" charset="0"/>
              </a:rPr>
              <a:t>disjoint sets</a:t>
            </a:r>
          </a:p>
          <a:p>
            <a:pPr lvl="1"/>
            <a:r>
              <a:rPr lang="en-US" altLang="en-US" dirty="0" smtClean="0">
                <a:latin typeface="Arial" charset="0"/>
                <a:cs typeface="Arial" charset="0"/>
              </a:rPr>
              <a:t>Consider </a:t>
            </a:r>
            <a:r>
              <a:rPr lang="en-US" altLang="en-US" dirty="0">
                <a:latin typeface="Arial" charset="0"/>
                <a:cs typeface="Arial" charset="0"/>
              </a:rPr>
              <a:t>edges in the same connected sub-graph as forming a </a:t>
            </a:r>
            <a:r>
              <a:rPr lang="en-US" altLang="en-US" dirty="0" smtClean="0">
                <a:latin typeface="Arial" charset="0"/>
                <a:cs typeface="Arial" charset="0"/>
              </a:rPr>
              <a:t>set</a:t>
            </a:r>
          </a:p>
          <a:p>
            <a:pPr lvl="1"/>
            <a:r>
              <a:rPr lang="en-US" altLang="en-US" dirty="0" smtClean="0">
                <a:latin typeface="Arial" charset="0"/>
                <a:cs typeface="Arial" charset="0"/>
              </a:rPr>
              <a:t>If the vertices of the next edge are in different sets, take the union of the two sets</a:t>
            </a:r>
          </a:p>
        </p:txBody>
      </p:sp>
      <p:pic>
        <p:nvPicPr>
          <p:cNvPr id="5" name="Picture 29" descr="C:\Users\dwharder\Desktop\a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555" y="3790279"/>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707740"/>
            <a:ext cx="2262222" cy="369332"/>
          </a:xfrm>
          <a:prstGeom prst="rect">
            <a:avLst/>
          </a:prstGeom>
          <a:noFill/>
        </p:spPr>
        <p:txBody>
          <a:bodyPr wrap="none" rtlCol="0">
            <a:spAutoFit/>
          </a:bodyPr>
          <a:lstStyle/>
          <a:p>
            <a:r>
              <a:rPr lang="en-CA" dirty="0" smtClean="0"/>
              <a:t>{B, C, </a:t>
            </a:r>
            <a:r>
              <a:rPr lang="en-CA" dirty="0" smtClean="0">
                <a:solidFill>
                  <a:srgbClr val="FF0000"/>
                </a:solidFill>
              </a:rPr>
              <a:t>E</a:t>
            </a:r>
            <a:r>
              <a:rPr lang="en-CA" dirty="0" smtClean="0"/>
              <a:t>}, {F, G, </a:t>
            </a:r>
            <a:r>
              <a:rPr lang="en-CA" dirty="0" smtClean="0">
                <a:solidFill>
                  <a:srgbClr val="FF0000"/>
                </a:solidFill>
              </a:rPr>
              <a:t>H</a:t>
            </a:r>
            <a:r>
              <a:rPr lang="en-CA" dirty="0" smtClean="0"/>
              <a:t>, I}</a:t>
            </a:r>
            <a:endParaRPr lang="en-CA" dirty="0"/>
          </a:p>
        </p:txBody>
      </p:sp>
      <p:sp>
        <p:nvSpPr>
          <p:cNvPr id="7" name="TextBox 6"/>
          <p:cNvSpPr txBox="1"/>
          <p:nvPr/>
        </p:nvSpPr>
        <p:spPr>
          <a:xfrm>
            <a:off x="4407882" y="3707740"/>
            <a:ext cx="2108334" cy="369332"/>
          </a:xfrm>
          <a:prstGeom prst="rect">
            <a:avLst/>
          </a:prstGeom>
          <a:noFill/>
        </p:spPr>
        <p:txBody>
          <a:bodyPr wrap="none" rtlCol="0">
            <a:spAutoFit/>
          </a:bodyPr>
          <a:lstStyle/>
          <a:p>
            <a:r>
              <a:rPr lang="en-CA" dirty="0" smtClean="0"/>
              <a:t>{B, C, E, F, G, H, I}</a:t>
            </a:r>
            <a:endParaRPr lang="en-CA" dirty="0"/>
          </a:p>
        </p:txBody>
      </p:sp>
      <p:sp>
        <p:nvSpPr>
          <p:cNvPr id="10" name="TextBox 9"/>
          <p:cNvSpPr txBox="1"/>
          <p:nvPr/>
        </p:nvSpPr>
        <p:spPr>
          <a:xfrm>
            <a:off x="107504" y="3275692"/>
            <a:ext cx="1967205" cy="369332"/>
          </a:xfrm>
          <a:prstGeom prst="rect">
            <a:avLst/>
          </a:prstGeom>
          <a:noFill/>
        </p:spPr>
        <p:txBody>
          <a:bodyPr wrap="none" rtlCol="0">
            <a:spAutoFit/>
          </a:bodyPr>
          <a:lstStyle/>
          <a:p>
            <a:r>
              <a:rPr lang="en-CA" dirty="0" smtClean="0"/>
              <a:t>Add edge (E, H)?</a:t>
            </a:r>
            <a:endParaRPr lang="en-CA" dirty="0"/>
          </a:p>
        </p:txBody>
      </p:sp>
      <p:cxnSp>
        <p:nvCxnSpPr>
          <p:cNvPr id="6" name="Straight Arrow Connector 5"/>
          <p:cNvCxnSpPr/>
          <p:nvPr/>
        </p:nvCxnSpPr>
        <p:spPr>
          <a:xfrm>
            <a:off x="4283968" y="5302503"/>
            <a:ext cx="1078651" cy="1239"/>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0268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555" y="378645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p:cNvSpPr>
            <a:spLocks noGrp="1" noChangeArrowheads="1"/>
          </p:cNvSpPr>
          <p:nvPr>
            <p:ph type="title"/>
          </p:nvPr>
        </p:nvSpPr>
        <p:spPr/>
        <p:txBody>
          <a:bodyPr/>
          <a:lstStyle/>
          <a:p>
            <a:r>
              <a:rPr lang="en-US" altLang="en-US" dirty="0" smtClean="0">
                <a:latin typeface="Arial" charset="0"/>
                <a:cs typeface="Arial" charset="0"/>
              </a:rPr>
              <a:t>Analysis</a:t>
            </a:r>
          </a:p>
        </p:txBody>
      </p:sp>
      <p:sp>
        <p:nvSpPr>
          <p:cNvPr id="10243" name="Rectangle 3"/>
          <p:cNvSpPr>
            <a:spLocks noGrp="1" noChangeArrowheads="1"/>
          </p:cNvSpPr>
          <p:nvPr>
            <p:ph type="body" idx="1"/>
          </p:nvPr>
        </p:nvSpPr>
        <p:spPr/>
        <p:txBody>
          <a:bodyPr/>
          <a:lstStyle/>
          <a:p>
            <a:pPr>
              <a:buNone/>
            </a:pPr>
            <a:r>
              <a:rPr lang="en-US" altLang="en-US" dirty="0" smtClean="0">
                <a:latin typeface="Arial" charset="0"/>
                <a:cs typeface="Arial" charset="0"/>
              </a:rPr>
              <a:t>	Instead, we could use </a:t>
            </a:r>
            <a:r>
              <a:rPr lang="en-US" altLang="en-US" dirty="0">
                <a:latin typeface="Arial" charset="0"/>
                <a:cs typeface="Arial" charset="0"/>
              </a:rPr>
              <a:t>disjoint sets</a:t>
            </a:r>
          </a:p>
          <a:p>
            <a:pPr lvl="1"/>
            <a:r>
              <a:rPr lang="en-US" altLang="en-US" dirty="0" smtClean="0">
                <a:latin typeface="Arial" charset="0"/>
                <a:cs typeface="Arial" charset="0"/>
              </a:rPr>
              <a:t>Consider </a:t>
            </a:r>
            <a:r>
              <a:rPr lang="en-US" altLang="en-US" dirty="0">
                <a:latin typeface="Arial" charset="0"/>
                <a:cs typeface="Arial" charset="0"/>
              </a:rPr>
              <a:t>edges in the same connected sub-graph as forming a </a:t>
            </a:r>
            <a:r>
              <a:rPr lang="en-US" altLang="en-US" dirty="0" smtClean="0">
                <a:latin typeface="Arial" charset="0"/>
                <a:cs typeface="Arial" charset="0"/>
              </a:rPr>
              <a:t>set</a:t>
            </a:r>
          </a:p>
          <a:p>
            <a:pPr lvl="1"/>
            <a:r>
              <a:rPr lang="en-US" altLang="en-US" dirty="0" smtClean="0">
                <a:latin typeface="Arial" charset="0"/>
                <a:cs typeface="Arial" charset="0"/>
              </a:rPr>
              <a:t>If the vertices of the next edge are in different sets, take the union of the two sets</a:t>
            </a:r>
          </a:p>
          <a:p>
            <a:pPr lvl="1"/>
            <a:r>
              <a:rPr lang="en-US" altLang="en-US" dirty="0" smtClean="0">
                <a:latin typeface="Arial" charset="0"/>
                <a:cs typeface="Arial" charset="0"/>
              </a:rPr>
              <a:t>Do not add an edge if both vertices are in the same set</a:t>
            </a:r>
          </a:p>
        </p:txBody>
      </p:sp>
      <p:pic>
        <p:nvPicPr>
          <p:cNvPr id="10" name="Picture 30" descr="C:\Users\dwharder\Desktop\a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55576" y="3707740"/>
            <a:ext cx="2262222" cy="369332"/>
          </a:xfrm>
          <a:prstGeom prst="rect">
            <a:avLst/>
          </a:prstGeom>
          <a:noFill/>
        </p:spPr>
        <p:txBody>
          <a:bodyPr wrap="none" rtlCol="0">
            <a:spAutoFit/>
          </a:bodyPr>
          <a:lstStyle/>
          <a:p>
            <a:r>
              <a:rPr lang="en-CA" dirty="0" smtClean="0"/>
              <a:t>{B, C, E}, {F, G, H, I}</a:t>
            </a:r>
            <a:endParaRPr lang="en-CA" dirty="0"/>
          </a:p>
        </p:txBody>
      </p:sp>
      <p:sp>
        <p:nvSpPr>
          <p:cNvPr id="12" name="TextBox 11"/>
          <p:cNvSpPr txBox="1"/>
          <p:nvPr/>
        </p:nvSpPr>
        <p:spPr>
          <a:xfrm>
            <a:off x="4407882" y="3707740"/>
            <a:ext cx="2108334" cy="369332"/>
          </a:xfrm>
          <a:prstGeom prst="rect">
            <a:avLst/>
          </a:prstGeom>
          <a:noFill/>
        </p:spPr>
        <p:txBody>
          <a:bodyPr wrap="none" rtlCol="0">
            <a:spAutoFit/>
          </a:bodyPr>
          <a:lstStyle/>
          <a:p>
            <a:r>
              <a:rPr lang="en-CA" dirty="0" smtClean="0"/>
              <a:t>{</a:t>
            </a:r>
            <a:r>
              <a:rPr lang="en-CA" dirty="0" smtClean="0">
                <a:solidFill>
                  <a:srgbClr val="FF0000"/>
                </a:solidFill>
              </a:rPr>
              <a:t>B</a:t>
            </a:r>
            <a:r>
              <a:rPr lang="en-CA" dirty="0" smtClean="0"/>
              <a:t>, </a:t>
            </a:r>
            <a:r>
              <a:rPr lang="en-CA" dirty="0" smtClean="0">
                <a:solidFill>
                  <a:srgbClr val="FF0000"/>
                </a:solidFill>
              </a:rPr>
              <a:t>C</a:t>
            </a:r>
            <a:r>
              <a:rPr lang="en-CA" dirty="0" smtClean="0"/>
              <a:t>, E, F, G, H, I}</a:t>
            </a:r>
            <a:endParaRPr lang="en-CA" dirty="0"/>
          </a:p>
        </p:txBody>
      </p:sp>
      <p:sp>
        <p:nvSpPr>
          <p:cNvPr id="13" name="TextBox 12"/>
          <p:cNvSpPr txBox="1"/>
          <p:nvPr/>
        </p:nvSpPr>
        <p:spPr>
          <a:xfrm>
            <a:off x="107504" y="3275692"/>
            <a:ext cx="1967205" cy="369332"/>
          </a:xfrm>
          <a:prstGeom prst="rect">
            <a:avLst/>
          </a:prstGeom>
          <a:noFill/>
        </p:spPr>
        <p:txBody>
          <a:bodyPr wrap="none" rtlCol="0">
            <a:spAutoFit/>
          </a:bodyPr>
          <a:lstStyle/>
          <a:p>
            <a:r>
              <a:rPr lang="en-CA" dirty="0" smtClean="0"/>
              <a:t>Add edge (E, H)?</a:t>
            </a:r>
            <a:endParaRPr lang="en-CA" dirty="0"/>
          </a:p>
        </p:txBody>
      </p:sp>
    </p:spTree>
    <p:extLst>
      <p:ext uri="{BB962C8B-B14F-4D97-AF65-F5344CB8AC3E}">
        <p14:creationId xmlns:p14="http://schemas.microsoft.com/office/powerpoint/2010/main" val="3415989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smtClean="0">
                <a:latin typeface="Arial" charset="0"/>
                <a:cs typeface="Arial" charset="0"/>
              </a:rPr>
              <a:t>Analysis</a:t>
            </a:r>
          </a:p>
        </p:txBody>
      </p:sp>
      <p:sp>
        <p:nvSpPr>
          <p:cNvPr id="1024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disjoint set data structure has the following average run-times:</a:t>
            </a:r>
          </a:p>
          <a:p>
            <a:pPr lvl="1"/>
            <a:r>
              <a:rPr lang="en-US" altLang="en-US" dirty="0" smtClean="0">
                <a:latin typeface="Arial" charset="0"/>
                <a:cs typeface="Arial" charset="0"/>
              </a:rPr>
              <a:t>Checking if two vertices are in the same set is </a:t>
            </a:r>
            <a:r>
              <a:rPr lang="en-US" altLang="en-US" dirty="0" smtClean="0">
                <a:latin typeface="Symbol" panose="05050102010706020507" pitchFamily="18" charset="2"/>
                <a:cs typeface="Times New Roman" panose="02020603050405020304" pitchFamily="18" charset="0"/>
              </a:rPr>
              <a:t>Q</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Symbol" panose="05050102010706020507" pitchFamily="18" charset="2"/>
                <a:cs typeface="Times New Roman" panose="02020603050405020304" pitchFamily="18" charset="0"/>
              </a:rPr>
              <a:t>a</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a:t>
            </a:r>
          </a:p>
          <a:p>
            <a:pPr lvl="1"/>
            <a:r>
              <a:rPr lang="en-US" altLang="en-US" dirty="0" smtClean="0">
                <a:latin typeface="Arial" charset="0"/>
                <a:cs typeface="Arial" charset="0"/>
              </a:rPr>
              <a:t>Taking the union of two disjoint sets is </a:t>
            </a:r>
            <a:r>
              <a:rPr lang="en-US" altLang="en-US" dirty="0" smtClean="0">
                <a:latin typeface="Symbol" panose="05050102010706020507" pitchFamily="18" charset="2"/>
                <a:cs typeface="Times New Roman" panose="02020603050405020304" pitchFamily="18" charset="0"/>
              </a:rPr>
              <a:t>Q</a:t>
            </a:r>
            <a:r>
              <a:rPr lang="en-US" altLang="en-US" dirty="0" smtClean="0">
                <a:latin typeface="Times New Roman" panose="02020603050405020304" pitchFamily="18" charset="0"/>
                <a:cs typeface="Times New Roman" panose="02020603050405020304" pitchFamily="18" charset="0"/>
              </a:rPr>
              <a:t>(</a:t>
            </a:r>
            <a:r>
              <a:rPr lang="en-US" altLang="en-US" dirty="0">
                <a:latin typeface="Symbol" panose="05050102010706020507" pitchFamily="18" charset="2"/>
                <a:cs typeface="Times New Roman" panose="02020603050405020304" pitchFamily="18" charset="0"/>
              </a:rPr>
              <a:t>a</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a:t>
            </a:r>
          </a:p>
          <a:p>
            <a:pPr lvl="1"/>
            <a:r>
              <a:rPr lang="en-US" altLang="en-US" dirty="0" smtClean="0">
                <a:latin typeface="Arial" charset="0"/>
                <a:cs typeface="Arial" charset="0"/>
              </a:rPr>
              <a:t>For all possible sizes of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a:t>
            </a:r>
            <a:r>
              <a:rPr lang="en-US" altLang="en-US" dirty="0">
                <a:latin typeface="Symbol" panose="05050102010706020507" pitchFamily="18" charset="2"/>
                <a:cs typeface="Times New Roman" panose="02020603050405020304" pitchFamily="18" charset="0"/>
              </a:rPr>
              <a:t>a</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 = </a:t>
            </a:r>
            <a:r>
              <a:rPr lang="en-US" altLang="en-US" dirty="0" smtClean="0">
                <a:latin typeface="Symbol" panose="05050102010706020507" pitchFamily="18" charset="2"/>
                <a:cs typeface="Times New Roman" panose="02020603050405020304" pitchFamily="18" charset="0"/>
              </a:rPr>
              <a:t>Q</a:t>
            </a:r>
            <a:r>
              <a:rPr lang="en-US" altLang="en-US" dirty="0" smtClean="0">
                <a:latin typeface="Times New Roman" panose="02020603050405020304" pitchFamily="18" charset="0"/>
                <a:cs typeface="Times New Roman" panose="02020603050405020304" pitchFamily="18" charset="0"/>
              </a:rPr>
              <a:t>(1)</a:t>
            </a:r>
            <a:endParaRPr lang="en-US" altLang="en-US" dirty="0">
              <a:latin typeface="Arial" charset="0"/>
              <a:cs typeface="Arial" charset="0"/>
            </a:endParaRPr>
          </a:p>
          <a:p>
            <a:pPr lvl="1"/>
            <a:endParaRPr lang="en-US" altLang="en-US" dirty="0" smtClean="0">
              <a:latin typeface="Arial" charset="0"/>
              <a:cs typeface="Arial" charset="0"/>
            </a:endParaRPr>
          </a:p>
        </p:txBody>
      </p:sp>
    </p:spTree>
    <p:extLst>
      <p:ext uri="{BB962C8B-B14F-4D97-AF65-F5344CB8AC3E}">
        <p14:creationId xmlns:p14="http://schemas.microsoft.com/office/powerpoint/2010/main" val="18927039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smtClean="0">
                <a:latin typeface="Arial" charset="0"/>
                <a:cs typeface="Arial" charset="0"/>
              </a:rPr>
              <a:t>Analysis</a:t>
            </a:r>
          </a:p>
        </p:txBody>
      </p:sp>
      <p:sp>
        <p:nvSpPr>
          <p:cNvPr id="10243" name="Rectangle 3"/>
          <p:cNvSpPr>
            <a:spLocks noGrp="1" noChangeArrowheads="1"/>
          </p:cNvSpPr>
          <p:nvPr>
            <p:ph type="body" idx="1"/>
          </p:nvPr>
        </p:nvSpPr>
        <p:spPr>
          <a:xfrm>
            <a:off x="457200" y="1600200"/>
            <a:ext cx="8363272" cy="4525963"/>
          </a:xfrm>
        </p:spPr>
        <p:txBody>
          <a:bodyPr/>
          <a:lstStyle/>
          <a:p>
            <a:pPr>
              <a:buNone/>
            </a:pPr>
            <a:r>
              <a:rPr lang="en-US" altLang="en-US" dirty="0" smtClean="0">
                <a:latin typeface="Arial" charset="0"/>
                <a:cs typeface="Arial" charset="0"/>
              </a:rPr>
              <a:t>	Thus, checking and building the minimum spanning tree is now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endParaRPr lang="en-US" altLang="en-US" dirty="0" smtClean="0">
              <a:latin typeface="Arial" charset="0"/>
              <a:cs typeface="Arial" charset="0"/>
            </a:endParaRPr>
          </a:p>
          <a:p>
            <a:pPr lvl="1"/>
            <a:endParaRPr lang="en-US" altLang="en-US" dirty="0" smtClean="0">
              <a:latin typeface="Arial" charset="0"/>
              <a:cs typeface="Arial" charset="0"/>
            </a:endParaRPr>
          </a:p>
          <a:p>
            <a:pPr marL="355600" indent="-355600">
              <a:buNone/>
            </a:pPr>
            <a:r>
              <a:rPr lang="en-US" altLang="en-US" dirty="0" smtClean="0">
                <a:latin typeface="Arial" charset="0"/>
                <a:cs typeface="Arial" charset="0"/>
              </a:rPr>
              <a:t>	The dominant time is now the time required to sort the edges:</a:t>
            </a:r>
          </a:p>
          <a:p>
            <a:pPr lvl="1"/>
            <a:r>
              <a:rPr lang="en-US" altLang="en-US" dirty="0" smtClean="0">
                <a:latin typeface="Arial" charset="0"/>
                <a:cs typeface="Arial" charset="0"/>
              </a:rPr>
              <a:t>Using quicksort, the run-time is </a:t>
            </a:r>
            <a:r>
              <a:rPr lang="en-US" altLang="en-US" dirty="0" smtClean="0">
                <a:latin typeface="Symbol" panose="05050102010706020507" pitchFamily="18" charset="2"/>
                <a:cs typeface="Times New Roman" panose="02020603050405020304" pitchFamily="18" charset="0"/>
              </a:rPr>
              <a:t>O</a:t>
            </a:r>
            <a:r>
              <a:rPr lang="en-US" altLang="en-US" dirty="0" smtClean="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ln</a:t>
            </a:r>
            <a:r>
              <a:rPr lang="en-US" altLang="en-US" dirty="0" smtClean="0">
                <a:latin typeface="Times New Roman" panose="02020603050405020304" pitchFamily="18" charset="0"/>
                <a:cs typeface="Times New Roman" panose="02020603050405020304" pitchFamily="18" charset="0"/>
              </a:rPr>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smtClean="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ln</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a:t>
            </a:r>
            <a:endParaRPr lang="en-US" altLang="en-US" dirty="0">
              <a:latin typeface="Arial" charset="0"/>
              <a:cs typeface="Arial" charset="0"/>
            </a:endParaRPr>
          </a:p>
          <a:p>
            <a:pPr lvl="1"/>
            <a:r>
              <a:rPr lang="en-US" altLang="en-US" dirty="0" smtClean="0">
                <a:latin typeface="Arial" charset="0"/>
                <a:cs typeface="Arial" charset="0"/>
              </a:rPr>
              <a:t>If there is an efficient </a:t>
            </a:r>
            <a:r>
              <a:rPr lang="en-US" altLang="en-US" dirty="0" smtClean="0">
                <a:latin typeface="Symbol" panose="05050102010706020507" pitchFamily="18" charset="2"/>
                <a:cs typeface="Times New Roman" panose="02020603050405020304" pitchFamily="18" charset="0"/>
              </a:rPr>
              <a:t>Q</a:t>
            </a:r>
            <a:r>
              <a:rPr lang="en-US" altLang="en-US" dirty="0" smtClean="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smtClean="0">
                <a:latin typeface="Times New Roman" panose="02020603050405020304" pitchFamily="18" charset="0"/>
                <a:cs typeface="Times New Roman" panose="02020603050405020304" pitchFamily="18" charset="0"/>
              </a:rPr>
              <a:t>|) </a:t>
            </a:r>
            <a:r>
              <a:rPr lang="en-US" altLang="en-US" dirty="0" smtClean="0">
                <a:latin typeface="Arial" charset="0"/>
                <a:cs typeface="Arial" charset="0"/>
              </a:rPr>
              <a:t>sorting algorithm, the run-time is then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smtClean="0">
                <a:latin typeface="Times New Roman" panose="02020603050405020304" pitchFamily="18" charset="0"/>
                <a:cs typeface="Times New Roman" panose="02020603050405020304" pitchFamily="18" charset="0"/>
              </a:rPr>
              <a:t>|)</a:t>
            </a:r>
            <a:endParaRPr lang="en-US" altLang="en-US" dirty="0" smtClean="0">
              <a:latin typeface="Arial" charset="0"/>
              <a:cs typeface="Arial" charset="0"/>
            </a:endParaRPr>
          </a:p>
        </p:txBody>
      </p:sp>
    </p:spTree>
    <p:extLst>
      <p:ext uri="{BB962C8B-B14F-4D97-AF65-F5344CB8AC3E}">
        <p14:creationId xmlns:p14="http://schemas.microsoft.com/office/powerpoint/2010/main" val="21107936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355600" indent="-355600">
              <a:buNone/>
            </a:pPr>
            <a:r>
              <a:rPr lang="en-CA" dirty="0"/>
              <a:t>	</a:t>
            </a:r>
            <a:r>
              <a:rPr lang="en-CA" dirty="0" smtClean="0"/>
              <a:t>Going through the example again with disjoint sets</a:t>
            </a:r>
            <a:endParaRPr lang="en-CA" dirty="0"/>
          </a:p>
        </p:txBody>
      </p:sp>
    </p:spTree>
    <p:extLst>
      <p:ext uri="{BB962C8B-B14F-4D97-AF65-F5344CB8AC3E}">
        <p14:creationId xmlns:p14="http://schemas.microsoft.com/office/powerpoint/2010/main" val="2589136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start with twelve singletons</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542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75931" y="671691"/>
            <a:ext cx="813043" cy="6186309"/>
          </a:xfrm>
          <a:prstGeom prst="rect">
            <a:avLst/>
          </a:prstGeom>
          <a:noFill/>
        </p:spPr>
        <p:txBody>
          <a:bodyPr wrap="none" rtlCol="0">
            <a:spAutoFit/>
          </a:bodyPr>
          <a:lstStyle/>
          <a:p>
            <a:pPr algn="ctr"/>
            <a:r>
              <a:rPr lang="en-CA" dirty="0" smtClean="0"/>
              <a:t>{C, E}</a:t>
            </a:r>
          </a:p>
          <a:p>
            <a:pPr algn="ctr"/>
            <a:r>
              <a:rPr lang="en-CA" dirty="0" smtClean="0"/>
              <a:t>{H, I}</a:t>
            </a:r>
          </a:p>
          <a:p>
            <a:pPr algn="ctr"/>
            <a:r>
              <a:rPr lang="en-CA" dirty="0" smtClean="0"/>
              <a:t>{G, I}</a:t>
            </a:r>
          </a:p>
          <a:p>
            <a:pPr algn="ctr"/>
            <a:r>
              <a:rPr lang="en-CA" dirty="0" smtClean="0"/>
              <a:t>{F, G}</a:t>
            </a:r>
          </a:p>
          <a:p>
            <a:pPr algn="ctr"/>
            <a:r>
              <a:rPr lang="en-CA" dirty="0" smtClean="0"/>
              <a:t>{B, E}</a:t>
            </a:r>
          </a:p>
          <a:p>
            <a:pPr algn="ctr"/>
            <a:r>
              <a:rPr lang="en-CA" dirty="0" smtClean="0"/>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sp>
        <p:nvSpPr>
          <p:cNvPr id="6" name="TextBox 5"/>
          <p:cNvSpPr txBox="1"/>
          <p:nvPr/>
        </p:nvSpPr>
        <p:spPr>
          <a:xfrm>
            <a:off x="179512" y="2132856"/>
            <a:ext cx="5320687" cy="369332"/>
          </a:xfrm>
          <a:prstGeom prst="rect">
            <a:avLst/>
          </a:prstGeom>
          <a:noFill/>
        </p:spPr>
        <p:txBody>
          <a:bodyPr wrap="none" rtlCol="0">
            <a:spAutoFit/>
          </a:bodyPr>
          <a:lstStyle/>
          <a:p>
            <a:pPr algn="ctr"/>
            <a:r>
              <a:rPr lang="en-CA" dirty="0" smtClean="0"/>
              <a:t>{A}, {B}, {C}, {D}, {E}, {F}, {G}, {H}, {I}, {J}, {K}, {L}</a:t>
            </a:r>
            <a:endParaRPr lang="en-CA" dirty="0"/>
          </a:p>
        </p:txBody>
      </p:sp>
    </p:spTree>
    <p:extLst>
      <p:ext uri="{BB962C8B-B14F-4D97-AF65-F5344CB8AC3E}">
        <p14:creationId xmlns:p14="http://schemas.microsoft.com/office/powerpoint/2010/main" val="41955722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smtClean="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start by adding edge {C,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t>{H, I}</a:t>
            </a:r>
          </a:p>
          <a:p>
            <a:pPr algn="ctr"/>
            <a:r>
              <a:rPr lang="en-CA" dirty="0" smtClean="0"/>
              <a:t>{G, I}</a:t>
            </a:r>
          </a:p>
          <a:p>
            <a:pPr algn="ctr"/>
            <a:r>
              <a:rPr lang="en-CA" dirty="0" smtClean="0"/>
              <a:t>{F, G}</a:t>
            </a:r>
          </a:p>
          <a:p>
            <a:pPr algn="ctr"/>
            <a:r>
              <a:rPr lang="en-CA" dirty="0" smtClean="0"/>
              <a:t>{B, E}</a:t>
            </a:r>
          </a:p>
          <a:p>
            <a:pPr algn="ctr"/>
            <a:r>
              <a:rPr lang="en-CA" dirty="0" smtClean="0"/>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22" name="Picture 18"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7055578" y="87678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85310" y="2132856"/>
            <a:ext cx="5109091" cy="369332"/>
          </a:xfrm>
          <a:prstGeom prst="rect">
            <a:avLst/>
          </a:prstGeom>
          <a:noFill/>
        </p:spPr>
        <p:txBody>
          <a:bodyPr wrap="none" rtlCol="0">
            <a:spAutoFit/>
          </a:bodyPr>
          <a:lstStyle/>
          <a:p>
            <a:pPr algn="ctr"/>
            <a:r>
              <a:rPr lang="en-CA" dirty="0" smtClean="0"/>
              <a:t>{A}, {B}, {C, E}, {D}, {F}, {G}, {H}, {I}, {J}, {K}, {L}</a:t>
            </a:r>
            <a:endParaRPr lang="en-CA" dirty="0"/>
          </a:p>
        </p:txBody>
      </p:sp>
    </p:spTree>
    <p:extLst>
      <p:ext uri="{BB962C8B-B14F-4D97-AF65-F5344CB8AC3E}">
        <p14:creationId xmlns:p14="http://schemas.microsoft.com/office/powerpoint/2010/main" val="42844897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add edge {H,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t>{G, I}</a:t>
            </a:r>
          </a:p>
          <a:p>
            <a:pPr algn="ctr"/>
            <a:r>
              <a:rPr lang="en-CA" dirty="0" smtClean="0"/>
              <a:t>{F, G}</a:t>
            </a:r>
          </a:p>
          <a:p>
            <a:pPr algn="ctr"/>
            <a:r>
              <a:rPr lang="en-CA" dirty="0" smtClean="0"/>
              <a:t>{B, E}</a:t>
            </a:r>
          </a:p>
          <a:p>
            <a:pPr algn="ctr"/>
            <a:r>
              <a:rPr lang="en-CA" dirty="0" smtClean="0"/>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21" name="Picture 33"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1533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00726" y="2132856"/>
            <a:ext cx="4878259" cy="369332"/>
          </a:xfrm>
          <a:prstGeom prst="rect">
            <a:avLst/>
          </a:prstGeom>
          <a:noFill/>
        </p:spPr>
        <p:txBody>
          <a:bodyPr wrap="none" rtlCol="0">
            <a:spAutoFit/>
          </a:bodyPr>
          <a:lstStyle/>
          <a:p>
            <a:pPr algn="ctr"/>
            <a:r>
              <a:rPr lang="en-CA" dirty="0" smtClean="0"/>
              <a:t>{A}, {B}, {C, E}, {D}, {F}, {G}, {H, I}, {J}, {K}, {L}</a:t>
            </a:r>
            <a:endParaRPr lang="en-CA" dirty="0"/>
          </a:p>
        </p:txBody>
      </p:sp>
    </p:spTree>
    <p:extLst>
      <p:ext uri="{BB962C8B-B14F-4D97-AF65-F5344CB8AC3E}">
        <p14:creationId xmlns:p14="http://schemas.microsoft.com/office/powerpoint/2010/main" val="32993093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smtClean="0">
                <a:latin typeface="Arial" charset="0"/>
                <a:cs typeface="Arial" charset="0"/>
              </a:rPr>
              <a:t>Example</a:t>
            </a:r>
          </a:p>
        </p:txBody>
      </p:sp>
      <p:sp>
        <p:nvSpPr>
          <p:cNvPr id="6147" name="Rectangle 3"/>
          <p:cNvSpPr>
            <a:spLocks noGrp="1" noChangeArrowheads="1"/>
          </p:cNvSpPr>
          <p:nvPr>
            <p:ph type="body" idx="1"/>
          </p:nvPr>
        </p:nvSpPr>
        <p:spPr/>
        <p:txBody>
          <a:bodyPr/>
          <a:lstStyle/>
          <a:p>
            <a:pPr>
              <a:buNone/>
            </a:pPr>
            <a:r>
              <a:rPr lang="en-US" altLang="en-US" dirty="0" smtClean="0">
                <a:latin typeface="Arial" charset="0"/>
                <a:cs typeface="Arial" charset="0"/>
              </a:rPr>
              <a:t>	Consider the game of </a:t>
            </a:r>
            <a:r>
              <a:rPr lang="en-US" altLang="en-US" i="1" dirty="0" smtClean="0">
                <a:latin typeface="Arial" charset="0"/>
                <a:cs typeface="Arial" charset="0"/>
              </a:rPr>
              <a:t>Risk </a:t>
            </a:r>
            <a:r>
              <a:rPr lang="en-US" altLang="en-US" dirty="0" smtClean="0">
                <a:latin typeface="Arial" charset="0"/>
                <a:cs typeface="Arial" charset="0"/>
              </a:rPr>
              <a:t>from </a:t>
            </a:r>
            <a:r>
              <a:rPr lang="en-CA" dirty="0"/>
              <a:t>Parker </a:t>
            </a:r>
            <a:r>
              <a:rPr lang="en-CA" dirty="0" smtClean="0"/>
              <a:t>Brothers</a:t>
            </a:r>
          </a:p>
          <a:p>
            <a:pPr lvl="1"/>
            <a:r>
              <a:rPr lang="en-US" altLang="en-US" dirty="0">
                <a:latin typeface="Arial" charset="0"/>
                <a:cs typeface="Arial" charset="0"/>
              </a:rPr>
              <a:t>A game of world domination</a:t>
            </a:r>
          </a:p>
          <a:p>
            <a:pPr lvl="1"/>
            <a:r>
              <a:rPr lang="en-US" altLang="en-US" dirty="0" smtClean="0">
                <a:latin typeface="Arial" charset="0"/>
                <a:cs typeface="Arial" charset="0"/>
              </a:rPr>
              <a:t>The world is divided into 42 connected regions</a:t>
            </a:r>
          </a:p>
          <a:p>
            <a:pPr lvl="1"/>
            <a:endParaRPr lang="en-US" altLang="en-US" dirty="0" smtClean="0">
              <a:latin typeface="Arial" charset="0"/>
              <a:cs typeface="Arial" charset="0"/>
            </a:endParaRPr>
          </a:p>
        </p:txBody>
      </p:sp>
      <p:pic>
        <p:nvPicPr>
          <p:cNvPr id="152584" name="Picture 8" descr="C:\Users\dwharder\Desktop\a1.png"/>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2884" y="3000227"/>
            <a:ext cx="4672800" cy="3751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6471486"/>
            <a:ext cx="4572000" cy="276999"/>
          </a:xfrm>
          <a:prstGeom prst="rect">
            <a:avLst/>
          </a:prstGeom>
        </p:spPr>
        <p:txBody>
          <a:bodyPr>
            <a:spAutoFit/>
          </a:bodyPr>
          <a:lstStyle/>
          <a:p>
            <a:r>
              <a:rPr lang="en-CA" sz="1200" dirty="0">
                <a:solidFill>
                  <a:schemeClr val="tx1">
                    <a:lumMod val="50000"/>
                    <a:lumOff val="50000"/>
                  </a:schemeClr>
                </a:solidFill>
              </a:rPr>
              <a:t>http://thunderbird37.com/tag/parker-brothers/</a:t>
            </a:r>
          </a:p>
        </p:txBody>
      </p:sp>
    </p:spTree>
    <p:extLst>
      <p:ext uri="{BB962C8B-B14F-4D97-AF65-F5344CB8AC3E}">
        <p14:creationId xmlns:p14="http://schemas.microsoft.com/office/powerpoint/2010/main" val="26659740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Similarly, we add {G, I}, {F, G}, {B,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5" name="Picture 3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42230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05878" y="2132856"/>
            <a:ext cx="4467953" cy="369332"/>
          </a:xfrm>
          <a:prstGeom prst="rect">
            <a:avLst/>
          </a:prstGeom>
          <a:noFill/>
        </p:spPr>
        <p:txBody>
          <a:bodyPr wrap="none" rtlCol="0">
            <a:spAutoFit/>
          </a:bodyPr>
          <a:lstStyle/>
          <a:p>
            <a:pPr algn="ctr"/>
            <a:r>
              <a:rPr lang="en-CA" dirty="0" smtClean="0"/>
              <a:t>{A}, {B, C, E}, {D}, {F, G, H, I}, {J}, {K}, {L}</a:t>
            </a:r>
            <a:endParaRPr lang="en-CA" dirty="0"/>
          </a:p>
        </p:txBody>
      </p:sp>
      <p:cxnSp>
        <p:nvCxnSpPr>
          <p:cNvPr id="9" name="Straight Arrow Connector 8"/>
          <p:cNvCxnSpPr/>
          <p:nvPr/>
        </p:nvCxnSpPr>
        <p:spPr>
          <a:xfrm>
            <a:off x="7055578" y="170318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5578" y="196741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0898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The vertices of {E, H} are in different sets</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5878" y="2132856"/>
            <a:ext cx="4467953" cy="369332"/>
          </a:xfrm>
          <a:prstGeom prst="rect">
            <a:avLst/>
          </a:prstGeom>
          <a:noFill/>
        </p:spPr>
        <p:txBody>
          <a:bodyPr wrap="none" rtlCol="0">
            <a:spAutoFit/>
          </a:bodyPr>
          <a:lstStyle/>
          <a:p>
            <a:pPr algn="ctr"/>
            <a:r>
              <a:rPr lang="en-CA" dirty="0" smtClean="0"/>
              <a:t>{A}, {B, C, </a:t>
            </a:r>
            <a:r>
              <a:rPr lang="en-CA" dirty="0" smtClean="0">
                <a:solidFill>
                  <a:srgbClr val="FF0000"/>
                </a:solidFill>
              </a:rPr>
              <a:t>E</a:t>
            </a:r>
            <a:r>
              <a:rPr lang="en-CA" dirty="0" smtClean="0"/>
              <a:t>}, {D}, {F, G, </a:t>
            </a:r>
            <a:r>
              <a:rPr lang="en-CA" dirty="0" smtClean="0">
                <a:solidFill>
                  <a:srgbClr val="FF0000"/>
                </a:solidFill>
              </a:rPr>
              <a:t>H</a:t>
            </a:r>
            <a:r>
              <a:rPr lang="en-CA" dirty="0" smtClean="0"/>
              <a:t>, I}, {J}, {K}, {L}</a:t>
            </a:r>
            <a:endParaRPr lang="en-CA" dirty="0"/>
          </a:p>
        </p:txBody>
      </p:sp>
    </p:spTree>
    <p:extLst>
      <p:ext uri="{BB962C8B-B14F-4D97-AF65-F5344CB8AC3E}">
        <p14:creationId xmlns:p14="http://schemas.microsoft.com/office/powerpoint/2010/main" val="24951313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Adding edge {E, H} creates a larger union</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21294" y="2132856"/>
            <a:ext cx="4237122" cy="369332"/>
          </a:xfrm>
          <a:prstGeom prst="rect">
            <a:avLst/>
          </a:prstGeom>
          <a:noFill/>
        </p:spPr>
        <p:txBody>
          <a:bodyPr wrap="none" rtlCol="0">
            <a:spAutoFit/>
          </a:bodyPr>
          <a:lstStyle/>
          <a:p>
            <a:pPr algn="ctr"/>
            <a:r>
              <a:rPr lang="en-CA" dirty="0" smtClean="0"/>
              <a:t>{A}, {B, C, E, F, G, H, I}, {D}, {J}, {K}, {L}</a:t>
            </a:r>
            <a:endParaRPr lang="en-CA" dirty="0"/>
          </a:p>
        </p:txBody>
      </p:sp>
    </p:spTree>
    <p:extLst>
      <p:ext uri="{BB962C8B-B14F-4D97-AF65-F5344CB8AC3E}">
        <p14:creationId xmlns:p14="http://schemas.microsoft.com/office/powerpoint/2010/main" val="38669537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try adding {B, C}, but it creates a cycle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5"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52442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21294" y="2132856"/>
            <a:ext cx="4237122" cy="369332"/>
          </a:xfrm>
          <a:prstGeom prst="rect">
            <a:avLst/>
          </a:prstGeom>
          <a:noFill/>
        </p:spPr>
        <p:txBody>
          <a:bodyPr wrap="none" rtlCol="0">
            <a:spAutoFit/>
          </a:bodyPr>
          <a:lstStyle/>
          <a:p>
            <a:pPr algn="ctr"/>
            <a:r>
              <a:rPr lang="en-CA" dirty="0" smtClean="0"/>
              <a:t>{A}, {</a:t>
            </a:r>
            <a:r>
              <a:rPr lang="en-CA" dirty="0" smtClean="0">
                <a:solidFill>
                  <a:srgbClr val="FF0000"/>
                </a:solidFill>
              </a:rPr>
              <a:t>B</a:t>
            </a:r>
            <a:r>
              <a:rPr lang="en-CA" dirty="0" smtClean="0"/>
              <a:t>, </a:t>
            </a:r>
            <a:r>
              <a:rPr lang="en-CA" dirty="0" smtClean="0">
                <a:solidFill>
                  <a:srgbClr val="FF0000"/>
                </a:solidFill>
              </a:rPr>
              <a:t>C</a:t>
            </a:r>
            <a:r>
              <a:rPr lang="en-CA" dirty="0" smtClean="0"/>
              <a:t>, E, F, G, H, I}, {D}, {J}, {K}, {L}</a:t>
            </a:r>
            <a:endParaRPr lang="en-CA" dirty="0"/>
          </a:p>
        </p:txBody>
      </p:sp>
    </p:spTree>
    <p:extLst>
      <p:ext uri="{BB962C8B-B14F-4D97-AF65-F5344CB8AC3E}">
        <p14:creationId xmlns:p14="http://schemas.microsoft.com/office/powerpoint/2010/main" val="39278867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add edge {H, K}, {H, L} and {D, E}</a:t>
            </a:r>
          </a:p>
        </p:txBody>
      </p:sp>
      <p:pic>
        <p:nvPicPr>
          <p:cNvPr id="5" name="Picture 25" descr="C:\Users\dwharder\Desktop\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cxnSp>
        <p:nvCxnSpPr>
          <p:cNvPr id="7" name="Straight Arrow Connector 6"/>
          <p:cNvCxnSpPr/>
          <p:nvPr/>
        </p:nvCxnSpPr>
        <p:spPr>
          <a:xfrm>
            <a:off x="7055578" y="334852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55578" y="306896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55578" y="279759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52127" y="2132856"/>
            <a:ext cx="3775457" cy="369332"/>
          </a:xfrm>
          <a:prstGeom prst="rect">
            <a:avLst/>
          </a:prstGeom>
          <a:noFill/>
        </p:spPr>
        <p:txBody>
          <a:bodyPr wrap="none" rtlCol="0">
            <a:spAutoFit/>
          </a:bodyPr>
          <a:lstStyle/>
          <a:p>
            <a:pPr algn="ctr"/>
            <a:r>
              <a:rPr lang="en-CA" dirty="0" smtClean="0"/>
              <a:t>{A}, {B, C, D, E, F, G, H, I, K, L}, {J}</a:t>
            </a:r>
            <a:endParaRPr lang="en-CA" dirty="0"/>
          </a:p>
        </p:txBody>
      </p:sp>
    </p:spTree>
    <p:extLst>
      <p:ext uri="{BB962C8B-B14F-4D97-AF65-F5344CB8AC3E}">
        <p14:creationId xmlns:p14="http://schemas.microsoft.com/office/powerpoint/2010/main" val="5520884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Both G and H are in the same set</a:t>
            </a:r>
            <a:endParaRPr lang="en-US" altLang="en-US" dirty="0">
              <a:latin typeface="Arial" charset="0"/>
              <a:cs typeface="Arial" charset="0"/>
            </a:endParaRPr>
          </a:p>
        </p:txBody>
      </p:sp>
      <p:pic>
        <p:nvPicPr>
          <p:cNvPr id="5" name="Picture 24" descr="C:\Users\dwharder\Desktop\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cxnSp>
        <p:nvCxnSpPr>
          <p:cNvPr id="7" name="Straight Arrow Connector 6"/>
          <p:cNvCxnSpPr/>
          <p:nvPr/>
        </p:nvCxnSpPr>
        <p:spPr>
          <a:xfrm>
            <a:off x="7055578" y="362381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smtClean="0"/>
              <a:t>{A}, {B, C, D, E, F, </a:t>
            </a:r>
            <a:r>
              <a:rPr lang="en-CA" dirty="0" smtClean="0">
                <a:solidFill>
                  <a:srgbClr val="FF0000"/>
                </a:solidFill>
              </a:rPr>
              <a:t>G</a:t>
            </a:r>
            <a:r>
              <a:rPr lang="en-CA" dirty="0" smtClean="0"/>
              <a:t>, </a:t>
            </a:r>
            <a:r>
              <a:rPr lang="en-CA" dirty="0" smtClean="0">
                <a:solidFill>
                  <a:srgbClr val="FF0000"/>
                </a:solidFill>
              </a:rPr>
              <a:t>H</a:t>
            </a:r>
            <a:r>
              <a:rPr lang="en-CA" dirty="0" smtClean="0"/>
              <a:t>, I, K, L}, {J}</a:t>
            </a:r>
            <a:endParaRPr lang="en-CA" dirty="0"/>
          </a:p>
        </p:txBody>
      </p:sp>
    </p:spTree>
    <p:extLst>
      <p:ext uri="{BB962C8B-B14F-4D97-AF65-F5344CB8AC3E}">
        <p14:creationId xmlns:p14="http://schemas.microsoft.com/office/powerpoint/2010/main" val="12332236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Both {I, K} are in the same set</a:t>
            </a:r>
            <a:endParaRPr lang="en-US" altLang="en-US" dirty="0">
              <a:latin typeface="Arial" charset="0"/>
              <a:cs typeface="Arial" charset="0"/>
            </a:endParaRPr>
          </a:p>
        </p:txBody>
      </p:sp>
      <p:pic>
        <p:nvPicPr>
          <p:cNvPr id="5" name="Picture 23"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solidFill>
                  <a:schemeClr val="bg1">
                    <a:lumMod val="85000"/>
                  </a:schemeClr>
                </a:solidFill>
              </a:rPr>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cxnSp>
        <p:nvCxnSpPr>
          <p:cNvPr id="7" name="Straight Arrow Connector 6"/>
          <p:cNvCxnSpPr/>
          <p:nvPr/>
        </p:nvCxnSpPr>
        <p:spPr>
          <a:xfrm>
            <a:off x="7055578" y="38949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smtClean="0"/>
              <a:t>{A}, {B, C, D, E, F, G, H, </a:t>
            </a:r>
            <a:r>
              <a:rPr lang="en-CA" dirty="0" smtClean="0">
                <a:solidFill>
                  <a:srgbClr val="FF0000"/>
                </a:solidFill>
              </a:rPr>
              <a:t>I</a:t>
            </a:r>
            <a:r>
              <a:rPr lang="en-CA" dirty="0" smtClean="0"/>
              <a:t>, </a:t>
            </a:r>
            <a:r>
              <a:rPr lang="en-CA" dirty="0" smtClean="0">
                <a:solidFill>
                  <a:srgbClr val="FF0000"/>
                </a:solidFill>
              </a:rPr>
              <a:t>K</a:t>
            </a:r>
            <a:r>
              <a:rPr lang="en-CA" dirty="0" smtClean="0"/>
              <a:t>, L}, {J}</a:t>
            </a:r>
            <a:endParaRPr lang="en-CA" dirty="0"/>
          </a:p>
        </p:txBody>
      </p:sp>
    </p:spTree>
    <p:extLst>
      <p:ext uri="{BB962C8B-B14F-4D97-AF65-F5344CB8AC3E}">
        <p14:creationId xmlns:p14="http://schemas.microsoft.com/office/powerpoint/2010/main" val="31922981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Both {B, D} are in the same set</a:t>
            </a:r>
            <a:endParaRPr lang="en-US" altLang="en-US" dirty="0">
              <a:latin typeface="Arial" charset="0"/>
              <a:cs typeface="Arial" charset="0"/>
            </a:endParaRPr>
          </a:p>
        </p:txBody>
      </p:sp>
      <p:pic>
        <p:nvPicPr>
          <p:cNvPr id="5" name="Picture 22" descr="C:\Users\dwharder\Desktop\a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solidFill>
                  <a:schemeClr val="bg1">
                    <a:lumMod val="85000"/>
                  </a:schemeClr>
                </a:solidFill>
              </a:rPr>
              <a:t>{G, H}</a:t>
            </a:r>
          </a:p>
          <a:p>
            <a:pPr algn="ctr"/>
            <a:r>
              <a:rPr lang="en-CA" dirty="0" smtClean="0">
                <a:solidFill>
                  <a:schemeClr val="bg1">
                    <a:lumMod val="85000"/>
                  </a:schemeClr>
                </a:solidFill>
              </a:rPr>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cxnSp>
        <p:nvCxnSpPr>
          <p:cNvPr id="7" name="Straight Arrow Connector 6"/>
          <p:cNvCxnSpPr/>
          <p:nvPr/>
        </p:nvCxnSpPr>
        <p:spPr>
          <a:xfrm>
            <a:off x="7055578" y="417448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smtClean="0"/>
              <a:t>{A}, {</a:t>
            </a:r>
            <a:r>
              <a:rPr lang="en-CA" dirty="0" smtClean="0">
                <a:solidFill>
                  <a:srgbClr val="FF0000"/>
                </a:solidFill>
              </a:rPr>
              <a:t>B</a:t>
            </a:r>
            <a:r>
              <a:rPr lang="en-CA" dirty="0" smtClean="0"/>
              <a:t>, C, </a:t>
            </a:r>
            <a:r>
              <a:rPr lang="en-CA" dirty="0" smtClean="0">
                <a:solidFill>
                  <a:srgbClr val="FF0000"/>
                </a:solidFill>
              </a:rPr>
              <a:t>D</a:t>
            </a:r>
            <a:r>
              <a:rPr lang="en-CA" dirty="0" smtClean="0"/>
              <a:t>, E, F, G, H, I, K, L}, {J}</a:t>
            </a:r>
            <a:endParaRPr lang="en-CA" dirty="0"/>
          </a:p>
        </p:txBody>
      </p:sp>
    </p:spTree>
    <p:extLst>
      <p:ext uri="{BB962C8B-B14F-4D97-AF65-F5344CB8AC3E}">
        <p14:creationId xmlns:p14="http://schemas.microsoft.com/office/powerpoint/2010/main" val="23888431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 name="Picture 21" descr="C:\Users\dwharder\Desktop\a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Both {D, F} are in the same set</a:t>
            </a:r>
            <a:endParaRPr lang="en-US" altLang="en-US" dirty="0">
              <a:latin typeface="Arial" charset="0"/>
              <a:cs typeface="Arial" charset="0"/>
            </a:endParaRPr>
          </a:p>
        </p:txBody>
      </p:sp>
      <p:sp>
        <p:nvSpPr>
          <p:cNvPr id="10" name="TextBox 9"/>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solidFill>
                  <a:schemeClr val="bg1">
                    <a:lumMod val="85000"/>
                  </a:schemeClr>
                </a:solidFill>
              </a:rPr>
              <a:t>{G, H}</a:t>
            </a:r>
          </a:p>
          <a:p>
            <a:pPr algn="ctr"/>
            <a:r>
              <a:rPr lang="en-CA" dirty="0" smtClean="0">
                <a:solidFill>
                  <a:schemeClr val="bg1">
                    <a:lumMod val="85000"/>
                  </a:schemeClr>
                </a:solidFill>
              </a:rPr>
              <a:t>{I, K}</a:t>
            </a:r>
          </a:p>
          <a:p>
            <a:pPr algn="ctr"/>
            <a:r>
              <a:rPr lang="en-CA" dirty="0" smtClean="0">
                <a:solidFill>
                  <a:schemeClr val="bg1">
                    <a:lumMod val="85000"/>
                  </a:schemeClr>
                </a:solidFill>
              </a:rPr>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cxnSp>
        <p:nvCxnSpPr>
          <p:cNvPr id="11" name="Straight Arrow Connector 10"/>
          <p:cNvCxnSpPr/>
          <p:nvPr/>
        </p:nvCxnSpPr>
        <p:spPr>
          <a:xfrm>
            <a:off x="7055578" y="443711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52127" y="2132856"/>
            <a:ext cx="3775457" cy="369332"/>
          </a:xfrm>
          <a:prstGeom prst="rect">
            <a:avLst/>
          </a:prstGeom>
          <a:noFill/>
        </p:spPr>
        <p:txBody>
          <a:bodyPr wrap="none" rtlCol="0">
            <a:spAutoFit/>
          </a:bodyPr>
          <a:lstStyle/>
          <a:p>
            <a:pPr algn="ctr"/>
            <a:r>
              <a:rPr lang="en-CA" dirty="0" smtClean="0"/>
              <a:t>{A}, {B, C, </a:t>
            </a:r>
            <a:r>
              <a:rPr lang="en-CA" dirty="0" smtClean="0">
                <a:solidFill>
                  <a:srgbClr val="FF0000"/>
                </a:solidFill>
              </a:rPr>
              <a:t>D</a:t>
            </a:r>
            <a:r>
              <a:rPr lang="en-CA" dirty="0" smtClean="0"/>
              <a:t>, E, </a:t>
            </a:r>
            <a:r>
              <a:rPr lang="en-CA" dirty="0" smtClean="0">
                <a:solidFill>
                  <a:srgbClr val="FF0000"/>
                </a:solidFill>
              </a:rPr>
              <a:t>F</a:t>
            </a:r>
            <a:r>
              <a:rPr lang="en-CA" dirty="0" smtClean="0"/>
              <a:t>, G, H, I, K, L}, {J}</a:t>
            </a:r>
            <a:endParaRPr lang="en-CA" dirty="0"/>
          </a:p>
        </p:txBody>
      </p:sp>
    </p:spTree>
    <p:extLst>
      <p:ext uri="{BB962C8B-B14F-4D97-AF65-F5344CB8AC3E}">
        <p14:creationId xmlns:p14="http://schemas.microsoft.com/office/powerpoint/2010/main" val="29470949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end when there is only one set, having added (A, B)</a:t>
            </a:r>
          </a:p>
        </p:txBody>
      </p:sp>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solidFill>
                  <a:schemeClr val="bg1">
                    <a:lumMod val="85000"/>
                  </a:schemeClr>
                </a:solidFill>
              </a:rPr>
              <a:t>{G, H}</a:t>
            </a:r>
          </a:p>
          <a:p>
            <a:pPr algn="ctr"/>
            <a:r>
              <a:rPr lang="en-CA" dirty="0" smtClean="0">
                <a:solidFill>
                  <a:schemeClr val="bg1">
                    <a:lumMod val="85000"/>
                  </a:schemeClr>
                </a:solidFill>
              </a:rPr>
              <a:t>{I, K}</a:t>
            </a:r>
          </a:p>
          <a:p>
            <a:pPr algn="ctr"/>
            <a:r>
              <a:rPr lang="en-CA" dirty="0" smtClean="0">
                <a:solidFill>
                  <a:schemeClr val="bg1">
                    <a:lumMod val="85000"/>
                  </a:schemeClr>
                </a:solidFill>
              </a:rPr>
              <a:t>{B, D}</a:t>
            </a:r>
          </a:p>
          <a:p>
            <a:pPr algn="ctr"/>
            <a:r>
              <a:rPr lang="en-CA" dirty="0" smtClean="0">
                <a:solidFill>
                  <a:schemeClr val="bg1">
                    <a:lumMod val="85000"/>
                  </a:schemeClr>
                </a:solidFill>
              </a:rPr>
              <a:t>{D, F}</a:t>
            </a:r>
          </a:p>
          <a:p>
            <a:pPr algn="ctr"/>
            <a:r>
              <a:rPr lang="en-CA" dirty="0" smtClean="0">
                <a:solidFill>
                  <a:schemeClr val="bg1">
                    <a:lumMod val="85000"/>
                  </a:schemeClr>
                </a:solidFill>
              </a:rPr>
              <a:t>{E, G}</a:t>
            </a:r>
          </a:p>
          <a:p>
            <a:pPr algn="ctr"/>
            <a:r>
              <a:rPr lang="en-CA" dirty="0" smtClean="0">
                <a:solidFill>
                  <a:schemeClr val="bg1">
                    <a:lumMod val="85000"/>
                  </a:schemeClr>
                </a:solidFill>
              </a:rPr>
              <a:t>{K, L}</a:t>
            </a:r>
          </a:p>
          <a:p>
            <a:pPr algn="ctr"/>
            <a:r>
              <a:rPr lang="en-CA" dirty="0" smtClean="0">
                <a:solidFill>
                  <a:srgbClr val="FF0000"/>
                </a:solidFill>
              </a:rPr>
              <a:t>{J, K}</a:t>
            </a:r>
          </a:p>
          <a:p>
            <a:pPr algn="ctr"/>
            <a:r>
              <a:rPr lang="en-CA" dirty="0" smtClean="0">
                <a:solidFill>
                  <a:schemeClr val="bg1">
                    <a:lumMod val="85000"/>
                  </a:schemeClr>
                </a:solidFill>
              </a:rPr>
              <a:t>{J, I}</a:t>
            </a:r>
          </a:p>
          <a:p>
            <a:pPr algn="ctr"/>
            <a:r>
              <a:rPr lang="en-CA" dirty="0" smtClean="0">
                <a:solidFill>
                  <a:schemeClr val="bg1">
                    <a:lumMod val="85000"/>
                  </a:schemeClr>
                </a:solidFill>
              </a:rPr>
              <a:t>{J, G}</a:t>
            </a:r>
          </a:p>
          <a:p>
            <a:pPr algn="ctr"/>
            <a:r>
              <a:rPr lang="en-CA" dirty="0" smtClean="0">
                <a:solidFill>
                  <a:srgbClr val="FF0000"/>
                </a:solidFill>
              </a:rPr>
              <a:t>{A, B}</a:t>
            </a:r>
          </a:p>
          <a:p>
            <a:pPr algn="ctr"/>
            <a:r>
              <a:rPr lang="en-CA" dirty="0" smtClean="0"/>
              <a:t>{A, D}</a:t>
            </a:r>
          </a:p>
          <a:p>
            <a:pPr algn="ctr"/>
            <a:r>
              <a:rPr lang="en-CA" dirty="0" smtClean="0"/>
              <a:t>{E, F}</a:t>
            </a:r>
            <a:endParaRPr lang="en-CA" dirty="0"/>
          </a:p>
        </p:txBody>
      </p:sp>
      <p:cxnSp>
        <p:nvCxnSpPr>
          <p:cNvPr id="6" name="Straight Arrow Connector 5"/>
          <p:cNvCxnSpPr/>
          <p:nvPr/>
        </p:nvCxnSpPr>
        <p:spPr>
          <a:xfrm>
            <a:off x="7055578" y="608482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06014" y="2132856"/>
            <a:ext cx="3467681" cy="369332"/>
          </a:xfrm>
          <a:prstGeom prst="rect">
            <a:avLst/>
          </a:prstGeom>
          <a:noFill/>
        </p:spPr>
        <p:txBody>
          <a:bodyPr wrap="none" rtlCol="0">
            <a:spAutoFit/>
          </a:bodyPr>
          <a:lstStyle/>
          <a:p>
            <a:pPr algn="ctr"/>
            <a:r>
              <a:rPr lang="en-CA" dirty="0" smtClean="0"/>
              <a:t>{A, B, C, D, E, F, G, H, I, K, L, J}</a:t>
            </a:r>
            <a:endParaRPr lang="en-CA" dirty="0"/>
          </a:p>
        </p:txBody>
      </p:sp>
    </p:spTree>
    <p:extLst>
      <p:ext uri="{BB962C8B-B14F-4D97-AF65-F5344CB8AC3E}">
        <p14:creationId xmlns:p14="http://schemas.microsoft.com/office/powerpoint/2010/main" val="4646980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descr="C:\Users\dwharder\Desktop\a3.png"/>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4372" y="2992002"/>
            <a:ext cx="4690800" cy="3751200"/>
          </a:xfrm>
          <a:prstGeom prst="rect">
            <a:avLst/>
          </a:prstGeom>
          <a:noFill/>
          <a:extLst>
            <a:ext uri="{909E8E84-426E-40DD-AFC4-6F175D3DCCD1}">
              <a14:hiddenFill xmlns:a14="http://schemas.microsoft.com/office/drawing/2010/main">
                <a:solidFill>
                  <a:srgbClr val="FFFFFF"/>
                </a:solidFill>
              </a14:hiddenFill>
            </a:ext>
          </a:extLst>
        </p:spPr>
      </p:pic>
      <p:sp>
        <p:nvSpPr>
          <p:cNvPr id="6146"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6147" name="Rectangle 3"/>
          <p:cNvSpPr>
            <a:spLocks noGrp="1" noChangeArrowheads="1"/>
          </p:cNvSpPr>
          <p:nvPr>
            <p:ph type="body" idx="1"/>
          </p:nvPr>
        </p:nvSpPr>
        <p:spPr/>
        <p:txBody>
          <a:bodyPr/>
          <a:lstStyle/>
          <a:p>
            <a:pPr>
              <a:buNone/>
            </a:pPr>
            <a:r>
              <a:rPr lang="en-US" altLang="en-US" dirty="0" smtClean="0">
                <a:latin typeface="Arial" charset="0"/>
                <a:cs typeface="Arial" charset="0"/>
              </a:rPr>
              <a:t>	Consider the game of </a:t>
            </a:r>
            <a:r>
              <a:rPr lang="en-US" altLang="en-US" i="1" dirty="0" smtClean="0">
                <a:latin typeface="Arial" charset="0"/>
                <a:cs typeface="Arial" charset="0"/>
              </a:rPr>
              <a:t>Risk </a:t>
            </a:r>
            <a:r>
              <a:rPr lang="en-US" altLang="en-US" dirty="0" smtClean="0">
                <a:latin typeface="Arial" charset="0"/>
                <a:cs typeface="Arial" charset="0"/>
              </a:rPr>
              <a:t>from </a:t>
            </a:r>
            <a:r>
              <a:rPr lang="en-CA" dirty="0"/>
              <a:t>Parker </a:t>
            </a:r>
            <a:r>
              <a:rPr lang="en-CA" dirty="0" smtClean="0"/>
              <a:t>Brothers</a:t>
            </a:r>
          </a:p>
          <a:p>
            <a:pPr lvl="1"/>
            <a:r>
              <a:rPr lang="en-US" altLang="en-US" dirty="0">
                <a:latin typeface="Arial" charset="0"/>
                <a:cs typeface="Arial" charset="0"/>
              </a:rPr>
              <a:t>A game of world domination</a:t>
            </a:r>
          </a:p>
          <a:p>
            <a:pPr lvl="1"/>
            <a:r>
              <a:rPr lang="en-US" altLang="en-US" dirty="0" smtClean="0">
                <a:latin typeface="Arial" charset="0"/>
                <a:cs typeface="Arial" charset="0"/>
              </a:rPr>
              <a:t>The world is divided into 42 connected regions</a:t>
            </a:r>
          </a:p>
          <a:p>
            <a:pPr lvl="1"/>
            <a:r>
              <a:rPr lang="en-US" altLang="en-US" dirty="0" smtClean="0">
                <a:latin typeface="Arial" charset="0"/>
                <a:cs typeface="Arial" charset="0"/>
              </a:rPr>
              <a:t>The regions are vertices and edges indicate adjacent regions</a:t>
            </a:r>
          </a:p>
        </p:txBody>
      </p:sp>
      <p:sp>
        <p:nvSpPr>
          <p:cNvPr id="2" name="Rectangle 1"/>
          <p:cNvSpPr/>
          <p:nvPr/>
        </p:nvSpPr>
        <p:spPr>
          <a:xfrm>
            <a:off x="0" y="6471486"/>
            <a:ext cx="4572000" cy="276999"/>
          </a:xfrm>
          <a:prstGeom prst="rect">
            <a:avLst/>
          </a:prstGeom>
        </p:spPr>
        <p:txBody>
          <a:bodyPr>
            <a:spAutoFit/>
          </a:bodyPr>
          <a:lstStyle/>
          <a:p>
            <a:r>
              <a:rPr lang="en-CA" sz="1200" dirty="0">
                <a:solidFill>
                  <a:schemeClr val="tx1">
                    <a:lumMod val="50000"/>
                    <a:lumOff val="50000"/>
                  </a:schemeClr>
                </a:solidFill>
              </a:rPr>
              <a:t>http://thunderbird37.com/tag/parker-brothers/</a:t>
            </a:r>
          </a:p>
        </p:txBody>
      </p:sp>
    </p:spTree>
    <p:extLst>
      <p:ext uri="{BB962C8B-B14F-4D97-AF65-F5344CB8AC3E}">
        <p14:creationId xmlns:p14="http://schemas.microsoft.com/office/powerpoint/2010/main" val="20878525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2560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topic has covered Kruskal’s algorithm</a:t>
            </a:r>
          </a:p>
          <a:p>
            <a:pPr lvl="1"/>
            <a:r>
              <a:rPr lang="en-US" altLang="en-US" dirty="0" smtClean="0">
                <a:latin typeface="Arial" charset="0"/>
                <a:cs typeface="Arial" charset="0"/>
              </a:rPr>
              <a:t>Sort the edges by weight</a:t>
            </a:r>
          </a:p>
          <a:p>
            <a:pPr lvl="1"/>
            <a:r>
              <a:rPr lang="en-US" altLang="en-US" dirty="0" smtClean="0">
                <a:latin typeface="Arial" charset="0"/>
                <a:cs typeface="Arial" charset="0"/>
              </a:rPr>
              <a:t>Create a disjoint set of the vertices</a:t>
            </a:r>
          </a:p>
          <a:p>
            <a:pPr lvl="1"/>
            <a:r>
              <a:rPr lang="en-US" altLang="en-US" dirty="0" smtClean="0">
                <a:latin typeface="Arial" charset="0"/>
                <a:cs typeface="Arial" charset="0"/>
              </a:rPr>
              <a:t>Begin adding the edges one-by-one checking to ensure no cycles are introduced</a:t>
            </a:r>
          </a:p>
          <a:p>
            <a:pPr lvl="1"/>
            <a:r>
              <a:rPr lang="en-US" altLang="en-US" dirty="0" smtClean="0">
                <a:latin typeface="Arial" charset="0"/>
                <a:cs typeface="Arial" charset="0"/>
              </a:rPr>
              <a:t>The result is a minimum spanning tree</a:t>
            </a:r>
          </a:p>
          <a:p>
            <a:pPr lvl="1"/>
            <a:r>
              <a:rPr lang="en-US" altLang="en-US" dirty="0" smtClean="0">
                <a:latin typeface="Arial" charset="0"/>
                <a:cs typeface="Arial" charset="0"/>
              </a:rPr>
              <a:t>The run time is </a:t>
            </a:r>
            <a:r>
              <a:rPr lang="en-US" altLang="en-US" dirty="0" smtClean="0">
                <a:latin typeface="Symbol" pitchFamily="18" charset="2"/>
                <a:cs typeface="Arial" charset="0"/>
              </a:rPr>
              <a:t>O</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E</a:t>
            </a:r>
            <a:r>
              <a:rPr lang="en-US" altLang="en-US" dirty="0" smtClean="0">
                <a:latin typeface="Times New Roman" pitchFamily="18" charset="0"/>
                <a:cs typeface="Arial" charset="0"/>
              </a:rPr>
              <a:t>| </a:t>
            </a:r>
            <a:r>
              <a:rPr lang="en-US" altLang="en-US" dirty="0" err="1" smtClean="0">
                <a:latin typeface="Times New Roman" pitchFamily="18" charset="0"/>
                <a:cs typeface="Arial" charset="0"/>
              </a:rPr>
              <a:t>ln</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V</a:t>
            </a:r>
            <a:r>
              <a:rPr lang="en-US" altLang="en-US" dirty="0" smtClean="0">
                <a:latin typeface="Times New Roman" pitchFamily="18" charset="0"/>
                <a:cs typeface="Arial" charset="0"/>
              </a:rPr>
              <a:t>|)</a:t>
            </a:r>
            <a:endParaRPr lang="en-US" altLang="en-US" dirty="0" smtClean="0">
              <a:latin typeface="Arial" charset="0"/>
              <a:cs typeface="Arial" charset="0"/>
            </a:endParaRPr>
          </a:p>
        </p:txBody>
      </p:sp>
    </p:spTree>
    <p:extLst>
      <p:ext uri="{BB962C8B-B14F-4D97-AF65-F5344CB8AC3E}">
        <p14:creationId xmlns:p14="http://schemas.microsoft.com/office/powerpoint/2010/main" val="7980764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http://en.wikipedia.org/wiki/Minimum_spanning_tree</a:t>
            </a:r>
          </a:p>
          <a:p>
            <a:pPr marL="533400" indent="-533400">
              <a:buNone/>
              <a:defRPr/>
            </a:pPr>
            <a:r>
              <a:rPr lang="en-US" sz="1400" dirty="0">
                <a:latin typeface="Arial" charset="0"/>
                <a:cs typeface="Arial" charset="0"/>
              </a:rPr>
              <a:t>	Wikipedia, http://</a:t>
            </a:r>
            <a:r>
              <a:rPr lang="en-US" sz="1400" dirty="0" smtClean="0">
                <a:latin typeface="Arial" charset="0"/>
                <a:cs typeface="Arial" charset="0"/>
              </a:rPr>
              <a:t>en.wikipedia.org/wiki/</a:t>
            </a:r>
            <a:r>
              <a:rPr lang="en-US" sz="1400" dirty="0" err="1" smtClean="0">
                <a:latin typeface="Arial" charset="0"/>
                <a:cs typeface="Arial" charset="0"/>
              </a:rPr>
              <a:t>Kruskal’s_algorithm</a:t>
            </a:r>
            <a:endParaRPr lang="en-US" sz="1400" dirty="0">
              <a:latin typeface="Arial" charset="0"/>
              <a:cs typeface="Arial" charset="0"/>
            </a:endParaRP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C:\Users\dwharder\Desktop\a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9309" y="2992003"/>
            <a:ext cx="4702710" cy="3749365"/>
          </a:xfrm>
          <a:prstGeom prst="rect">
            <a:avLst/>
          </a:prstGeom>
          <a:noFill/>
          <a:extLst>
            <a:ext uri="{909E8E84-426E-40DD-AFC4-6F175D3DCCD1}">
              <a14:hiddenFill xmlns:a14="http://schemas.microsoft.com/office/drawing/2010/main">
                <a:solidFill>
                  <a:srgbClr val="FFFFFF"/>
                </a:solidFill>
              </a14:hiddenFill>
            </a:ext>
          </a:extLst>
        </p:spPr>
      </p:pic>
      <p:sp>
        <p:nvSpPr>
          <p:cNvPr id="6146"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6147" name="Rectangle 3"/>
          <p:cNvSpPr>
            <a:spLocks noGrp="1" noChangeArrowheads="1"/>
          </p:cNvSpPr>
          <p:nvPr>
            <p:ph type="body" idx="1"/>
          </p:nvPr>
        </p:nvSpPr>
        <p:spPr/>
        <p:txBody>
          <a:bodyPr/>
          <a:lstStyle/>
          <a:p>
            <a:pPr>
              <a:buNone/>
            </a:pPr>
            <a:r>
              <a:rPr lang="en-US" altLang="en-US" dirty="0" smtClean="0">
                <a:latin typeface="Arial" charset="0"/>
                <a:cs typeface="Arial" charset="0"/>
              </a:rPr>
              <a:t>	Consider the game of </a:t>
            </a:r>
            <a:r>
              <a:rPr lang="en-US" altLang="en-US" i="1" dirty="0" smtClean="0">
                <a:latin typeface="Arial" charset="0"/>
                <a:cs typeface="Arial" charset="0"/>
              </a:rPr>
              <a:t>Risk </a:t>
            </a:r>
            <a:r>
              <a:rPr lang="en-US" altLang="en-US" dirty="0" smtClean="0">
                <a:latin typeface="Arial" charset="0"/>
                <a:cs typeface="Arial" charset="0"/>
              </a:rPr>
              <a:t>from </a:t>
            </a:r>
            <a:r>
              <a:rPr lang="en-CA" dirty="0"/>
              <a:t>Parker </a:t>
            </a:r>
            <a:r>
              <a:rPr lang="en-CA" dirty="0" smtClean="0"/>
              <a:t>Brothers</a:t>
            </a:r>
          </a:p>
          <a:p>
            <a:pPr lvl="1"/>
            <a:r>
              <a:rPr lang="en-US" altLang="en-US" dirty="0">
                <a:latin typeface="Arial" charset="0"/>
                <a:cs typeface="Arial" charset="0"/>
              </a:rPr>
              <a:t>A game of world domination</a:t>
            </a:r>
          </a:p>
          <a:p>
            <a:pPr lvl="1"/>
            <a:r>
              <a:rPr lang="en-US" altLang="en-US" dirty="0">
                <a:latin typeface="Arial" charset="0"/>
                <a:cs typeface="Arial" charset="0"/>
              </a:rPr>
              <a:t>The world is divided into 42 connected regions</a:t>
            </a:r>
          </a:p>
          <a:p>
            <a:pPr lvl="1"/>
            <a:r>
              <a:rPr lang="en-US" altLang="en-US" dirty="0">
                <a:latin typeface="Arial" charset="0"/>
                <a:cs typeface="Arial" charset="0"/>
              </a:rPr>
              <a:t>The regions are vertices and edges indicate adjacent regions</a:t>
            </a:r>
          </a:p>
          <a:p>
            <a:pPr lvl="1"/>
            <a:r>
              <a:rPr lang="en-US" altLang="en-US" dirty="0" smtClean="0">
                <a:latin typeface="Arial" charset="0"/>
                <a:cs typeface="Arial" charset="0"/>
              </a:rPr>
              <a:t>The graph is sufficient to describe the game</a:t>
            </a:r>
          </a:p>
        </p:txBody>
      </p:sp>
    </p:spTree>
    <p:extLst>
      <p:ext uri="{BB962C8B-B14F-4D97-AF65-F5344CB8AC3E}">
        <p14:creationId xmlns:p14="http://schemas.microsoft.com/office/powerpoint/2010/main" val="9341018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6147" name="Rectangle 3"/>
          <p:cNvSpPr>
            <a:spLocks noGrp="1" noChangeArrowheads="1"/>
          </p:cNvSpPr>
          <p:nvPr>
            <p:ph type="body" idx="1"/>
          </p:nvPr>
        </p:nvSpPr>
        <p:spPr/>
        <p:txBody>
          <a:bodyPr/>
          <a:lstStyle/>
          <a:p>
            <a:pPr>
              <a:buNone/>
            </a:pPr>
            <a:r>
              <a:rPr lang="en-US" altLang="en-US" dirty="0" smtClean="0">
                <a:latin typeface="Arial" charset="0"/>
                <a:cs typeface="Arial" charset="0"/>
              </a:rPr>
              <a:t>	Consider the game of </a:t>
            </a:r>
            <a:r>
              <a:rPr lang="en-US" altLang="en-US" i="1" dirty="0" smtClean="0">
                <a:latin typeface="Arial" charset="0"/>
                <a:cs typeface="Arial" charset="0"/>
              </a:rPr>
              <a:t>Risk </a:t>
            </a:r>
            <a:r>
              <a:rPr lang="en-US" altLang="en-US" dirty="0" smtClean="0">
                <a:latin typeface="Arial" charset="0"/>
                <a:cs typeface="Arial" charset="0"/>
              </a:rPr>
              <a:t>from </a:t>
            </a:r>
            <a:r>
              <a:rPr lang="en-CA" dirty="0"/>
              <a:t>Parker </a:t>
            </a:r>
            <a:r>
              <a:rPr lang="en-CA" dirty="0" smtClean="0"/>
              <a:t>Brothers</a:t>
            </a:r>
          </a:p>
          <a:p>
            <a:pPr lvl="1"/>
            <a:r>
              <a:rPr lang="en-US" altLang="en-US" dirty="0" smtClean="0">
                <a:latin typeface="Arial" charset="0"/>
                <a:cs typeface="Arial" charset="0"/>
              </a:rPr>
              <a:t>Here is a more abstract representation of the game board</a:t>
            </a:r>
          </a:p>
          <a:p>
            <a:pPr lvl="1"/>
            <a:r>
              <a:rPr lang="en-US" altLang="en-US" dirty="0" smtClean="0">
                <a:latin typeface="Arial" charset="0"/>
                <a:cs typeface="Arial" charset="0"/>
              </a:rPr>
              <a:t>Suddenly, it’s less interesting:  “</a:t>
            </a:r>
            <a:r>
              <a:rPr lang="en-US" altLang="en-US" dirty="0" smtClean="0">
                <a:latin typeface="Arial" charset="0"/>
                <a:cs typeface="Arial" charset="0"/>
              </a:rPr>
              <a:t>I’ve </a:t>
            </a:r>
            <a:r>
              <a:rPr lang="en-US" altLang="en-US" dirty="0" smtClean="0">
                <a:latin typeface="Arial" charset="0"/>
                <a:cs typeface="Arial" charset="0"/>
              </a:rPr>
              <a:t>conquered the graph!”</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01912" y="4221088"/>
            <a:ext cx="4999811" cy="2410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71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We’ll focus on Asia</a:t>
            </a:r>
          </a:p>
        </p:txBody>
      </p:sp>
      <p:pic>
        <p:nvPicPr>
          <p:cNvPr id="4" name="Picture 4" descr="C:\Users\dwharder\Desktop\a5.png"/>
          <p:cNvPicPr>
            <a:picLocks noChangeAspect="1" noChangeArrowheads="1"/>
          </p:cNvPicPr>
          <p:nvPr/>
        </p:nvPicPr>
        <p:blipFill rotWithShape="1">
          <a:blip r:embed="rId3">
            <a:extLst>
              <a:ext uri="{28A0092B-C50C-407E-A947-70E740481C1C}">
                <a14:useLocalDpi xmlns:a14="http://schemas.microsoft.com/office/drawing/2010/main" val="0"/>
              </a:ext>
            </a:extLst>
          </a:blip>
          <a:srcRect t="12426" b="2826"/>
          <a:stretch/>
        </p:blipFill>
        <p:spPr bwMode="auto">
          <a:xfrm>
            <a:off x="1619672" y="1996966"/>
            <a:ext cx="5976664" cy="47515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rot="16200000">
            <a:off x="6600964" y="4323986"/>
            <a:ext cx="4572000" cy="276999"/>
          </a:xfrm>
          <a:prstGeom prst="rect">
            <a:avLst/>
          </a:prstGeom>
        </p:spPr>
        <p:txBody>
          <a:bodyPr>
            <a:spAutoFit/>
          </a:bodyPr>
          <a:lstStyle/>
          <a:p>
            <a:r>
              <a:rPr lang="en-CA" sz="1200" dirty="0">
                <a:solidFill>
                  <a:schemeClr val="tx1">
                    <a:lumMod val="50000"/>
                    <a:lumOff val="50000"/>
                  </a:schemeClr>
                </a:solidFill>
              </a:rPr>
              <a:t>http://thunderbird37.com/tag/parker-brothers/</a:t>
            </a:r>
          </a:p>
        </p:txBody>
      </p:sp>
    </p:spTree>
    <p:extLst>
      <p:ext uri="{BB962C8B-B14F-4D97-AF65-F5344CB8AC3E}">
        <p14:creationId xmlns:p14="http://schemas.microsoft.com/office/powerpoint/2010/main" val="951439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Here is our abstract representation</a:t>
            </a:r>
          </a:p>
        </p:txBody>
      </p:sp>
      <p:pic>
        <p:nvPicPr>
          <p:cNvPr id="5" name="Picture 3"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2204864"/>
            <a:ext cx="4322439" cy="4035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106145"/>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17062</TotalTime>
  <Words>4027</Words>
  <Application>Microsoft Office PowerPoint</Application>
  <PresentationFormat>On-screen Show (4:3)</PresentationFormat>
  <Paragraphs>915</Paragraphs>
  <Slides>51</Slides>
  <Notes>50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Custom Design</vt:lpstr>
      <vt:lpstr>PowerPoint Presentation</vt:lpstr>
      <vt:lpstr>Outline</vt:lpstr>
      <vt:lpstr>Kruskal’s Algorithm</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Analysis</vt:lpstr>
      <vt:lpstr>Analysis</vt:lpstr>
      <vt:lpstr>Analysis</vt:lpstr>
      <vt:lpstr>Analysis</vt:lpstr>
      <vt:lpstr>Analysis</vt:lpstr>
      <vt:lpstr>Analysis</vt:lpstr>
      <vt:lpstr>Analysis</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1317</cp:revision>
  <dcterms:created xsi:type="dcterms:W3CDTF">2009-09-11T23:00:44Z</dcterms:created>
  <dcterms:modified xsi:type="dcterms:W3CDTF">2014-03-21T02:15:51Z</dcterms:modified>
</cp:coreProperties>
</file>